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3" r:id="rId3"/>
    <p:sldId id="281" r:id="rId4"/>
    <p:sldId id="282" r:id="rId5"/>
    <p:sldId id="302" r:id="rId6"/>
    <p:sldId id="299" r:id="rId7"/>
    <p:sldId id="300" r:id="rId8"/>
    <p:sldId id="301" r:id="rId9"/>
    <p:sldId id="287" r:id="rId10"/>
    <p:sldId id="284" r:id="rId11"/>
    <p:sldId id="285" r:id="rId12"/>
    <p:sldId id="274" r:id="rId13"/>
    <p:sldId id="303" r:id="rId14"/>
    <p:sldId id="304" r:id="rId15"/>
    <p:sldId id="305" r:id="rId16"/>
    <p:sldId id="306" r:id="rId17"/>
    <p:sldId id="307" r:id="rId18"/>
    <p:sldId id="308" r:id="rId19"/>
    <p:sldId id="263" r:id="rId20"/>
    <p:sldId id="309" r:id="rId21"/>
    <p:sldId id="262" r:id="rId22"/>
    <p:sldId id="310" r:id="rId23"/>
    <p:sldId id="279" r:id="rId24"/>
    <p:sldId id="280" r:id="rId25"/>
    <p:sldId id="260" r:id="rId26"/>
    <p:sldId id="261" r:id="rId27"/>
    <p:sldId id="264" r:id="rId28"/>
    <p:sldId id="312" r:id="rId29"/>
    <p:sldId id="313" r:id="rId30"/>
    <p:sldId id="314" r:id="rId31"/>
    <p:sldId id="315" r:id="rId32"/>
    <p:sldId id="317" r:id="rId33"/>
    <p:sldId id="316" r:id="rId34"/>
    <p:sldId id="318" r:id="rId35"/>
    <p:sldId id="319" r:id="rId36"/>
    <p:sldId id="267" r:id="rId37"/>
    <p:sldId id="321" r:id="rId38"/>
    <p:sldId id="322" r:id="rId39"/>
    <p:sldId id="323" r:id="rId40"/>
    <p:sldId id="324" r:id="rId41"/>
    <p:sldId id="325" r:id="rId42"/>
    <p:sldId id="25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6EF9-173E-5D11-2F2E-8FC68754F9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18CE142-209D-C766-C3C0-7841317566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7941912-41D3-EAE9-ABE3-355DB1ABCFE1}"/>
              </a:ext>
            </a:extLst>
          </p:cNvPr>
          <p:cNvSpPr>
            <a:spLocks noGrp="1"/>
          </p:cNvSpPr>
          <p:nvPr>
            <p:ph type="dt" sz="half" idx="10"/>
          </p:nvPr>
        </p:nvSpPr>
        <p:spPr/>
        <p:txBody>
          <a:bodyPr/>
          <a:lstStyle/>
          <a:p>
            <a:fld id="{234E2F8C-3B86-489A-AA15-A465CBC7AD87}" type="datetimeFigureOut">
              <a:rPr lang="en-IN" smtClean="0"/>
              <a:t>25-02-2024</a:t>
            </a:fld>
            <a:endParaRPr lang="en-IN"/>
          </a:p>
        </p:txBody>
      </p:sp>
      <p:sp>
        <p:nvSpPr>
          <p:cNvPr id="5" name="Footer Placeholder 4">
            <a:extLst>
              <a:ext uri="{FF2B5EF4-FFF2-40B4-BE49-F238E27FC236}">
                <a16:creationId xmlns:a16="http://schemas.microsoft.com/office/drawing/2014/main" id="{888D3F5C-FE14-094D-1E75-6A916E9F97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AABB79-4861-8081-8276-20955B7040D0}"/>
              </a:ext>
            </a:extLst>
          </p:cNvPr>
          <p:cNvSpPr>
            <a:spLocks noGrp="1"/>
          </p:cNvSpPr>
          <p:nvPr>
            <p:ph type="sldNum" sz="quarter" idx="12"/>
          </p:nvPr>
        </p:nvSpPr>
        <p:spPr/>
        <p:txBody>
          <a:bodyPr/>
          <a:lstStyle/>
          <a:p>
            <a:fld id="{ED81A512-B0D5-45A5-8A11-7E4EB4FE1AB3}" type="slidenum">
              <a:rPr lang="en-IN" smtClean="0"/>
              <a:t>‹#›</a:t>
            </a:fld>
            <a:endParaRPr lang="en-IN"/>
          </a:p>
        </p:txBody>
      </p:sp>
    </p:spTree>
    <p:extLst>
      <p:ext uri="{BB962C8B-B14F-4D97-AF65-F5344CB8AC3E}">
        <p14:creationId xmlns:p14="http://schemas.microsoft.com/office/powerpoint/2010/main" val="589144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2709B-E71F-D050-8606-5E32F1AF7D5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649DAD-1B87-E7B2-4464-8D11809DBB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6F0C1A-C044-43AA-561C-B2F298A50737}"/>
              </a:ext>
            </a:extLst>
          </p:cNvPr>
          <p:cNvSpPr>
            <a:spLocks noGrp="1"/>
          </p:cNvSpPr>
          <p:nvPr>
            <p:ph type="dt" sz="half" idx="10"/>
          </p:nvPr>
        </p:nvSpPr>
        <p:spPr/>
        <p:txBody>
          <a:bodyPr/>
          <a:lstStyle/>
          <a:p>
            <a:fld id="{234E2F8C-3B86-489A-AA15-A465CBC7AD87}" type="datetimeFigureOut">
              <a:rPr lang="en-IN" smtClean="0"/>
              <a:t>25-02-2024</a:t>
            </a:fld>
            <a:endParaRPr lang="en-IN"/>
          </a:p>
        </p:txBody>
      </p:sp>
      <p:sp>
        <p:nvSpPr>
          <p:cNvPr id="5" name="Footer Placeholder 4">
            <a:extLst>
              <a:ext uri="{FF2B5EF4-FFF2-40B4-BE49-F238E27FC236}">
                <a16:creationId xmlns:a16="http://schemas.microsoft.com/office/drawing/2014/main" id="{1F884438-4449-8600-0D19-4B4042626F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A4DE0C-B50A-9E43-F7E7-381A95626067}"/>
              </a:ext>
            </a:extLst>
          </p:cNvPr>
          <p:cNvSpPr>
            <a:spLocks noGrp="1"/>
          </p:cNvSpPr>
          <p:nvPr>
            <p:ph type="sldNum" sz="quarter" idx="12"/>
          </p:nvPr>
        </p:nvSpPr>
        <p:spPr/>
        <p:txBody>
          <a:bodyPr/>
          <a:lstStyle/>
          <a:p>
            <a:fld id="{ED81A512-B0D5-45A5-8A11-7E4EB4FE1AB3}" type="slidenum">
              <a:rPr lang="en-IN" smtClean="0"/>
              <a:t>‹#›</a:t>
            </a:fld>
            <a:endParaRPr lang="en-IN"/>
          </a:p>
        </p:txBody>
      </p:sp>
    </p:spTree>
    <p:extLst>
      <p:ext uri="{BB962C8B-B14F-4D97-AF65-F5344CB8AC3E}">
        <p14:creationId xmlns:p14="http://schemas.microsoft.com/office/powerpoint/2010/main" val="4045480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84D1EA-7F75-EE29-3952-1536D5DDD7E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AFD111E-4F3D-8432-DD8D-16C0BC5555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96ED32-DE92-FEEE-A3B7-EB55C00B7353}"/>
              </a:ext>
            </a:extLst>
          </p:cNvPr>
          <p:cNvSpPr>
            <a:spLocks noGrp="1"/>
          </p:cNvSpPr>
          <p:nvPr>
            <p:ph type="dt" sz="half" idx="10"/>
          </p:nvPr>
        </p:nvSpPr>
        <p:spPr/>
        <p:txBody>
          <a:bodyPr/>
          <a:lstStyle/>
          <a:p>
            <a:fld id="{234E2F8C-3B86-489A-AA15-A465CBC7AD87}" type="datetimeFigureOut">
              <a:rPr lang="en-IN" smtClean="0"/>
              <a:t>25-02-2024</a:t>
            </a:fld>
            <a:endParaRPr lang="en-IN"/>
          </a:p>
        </p:txBody>
      </p:sp>
      <p:sp>
        <p:nvSpPr>
          <p:cNvPr id="5" name="Footer Placeholder 4">
            <a:extLst>
              <a:ext uri="{FF2B5EF4-FFF2-40B4-BE49-F238E27FC236}">
                <a16:creationId xmlns:a16="http://schemas.microsoft.com/office/drawing/2014/main" id="{BBC29C87-2185-D82F-19BE-3B493D9F8A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81682A-90FD-9B44-C6ED-611CEF437672}"/>
              </a:ext>
            </a:extLst>
          </p:cNvPr>
          <p:cNvSpPr>
            <a:spLocks noGrp="1"/>
          </p:cNvSpPr>
          <p:nvPr>
            <p:ph type="sldNum" sz="quarter" idx="12"/>
          </p:nvPr>
        </p:nvSpPr>
        <p:spPr/>
        <p:txBody>
          <a:bodyPr/>
          <a:lstStyle/>
          <a:p>
            <a:fld id="{ED81A512-B0D5-45A5-8A11-7E4EB4FE1AB3}" type="slidenum">
              <a:rPr lang="en-IN" smtClean="0"/>
              <a:t>‹#›</a:t>
            </a:fld>
            <a:endParaRPr lang="en-IN"/>
          </a:p>
        </p:txBody>
      </p:sp>
    </p:spTree>
    <p:extLst>
      <p:ext uri="{BB962C8B-B14F-4D97-AF65-F5344CB8AC3E}">
        <p14:creationId xmlns:p14="http://schemas.microsoft.com/office/powerpoint/2010/main" val="3955526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4A23-1CA1-9473-0542-C6A87AFFF60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0A4B6AE-7591-E02A-BB2C-DC9E4D299C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EA6291-72CE-FB5F-A51C-6CB4C1E54832}"/>
              </a:ext>
            </a:extLst>
          </p:cNvPr>
          <p:cNvSpPr>
            <a:spLocks noGrp="1"/>
          </p:cNvSpPr>
          <p:nvPr>
            <p:ph type="dt" sz="half" idx="10"/>
          </p:nvPr>
        </p:nvSpPr>
        <p:spPr/>
        <p:txBody>
          <a:bodyPr/>
          <a:lstStyle/>
          <a:p>
            <a:fld id="{234E2F8C-3B86-489A-AA15-A465CBC7AD87}" type="datetimeFigureOut">
              <a:rPr lang="en-IN" smtClean="0"/>
              <a:t>25-02-2024</a:t>
            </a:fld>
            <a:endParaRPr lang="en-IN"/>
          </a:p>
        </p:txBody>
      </p:sp>
      <p:sp>
        <p:nvSpPr>
          <p:cNvPr id="5" name="Footer Placeholder 4">
            <a:extLst>
              <a:ext uri="{FF2B5EF4-FFF2-40B4-BE49-F238E27FC236}">
                <a16:creationId xmlns:a16="http://schemas.microsoft.com/office/drawing/2014/main" id="{BA15FDF6-4630-693E-78ED-9D91DCF625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1362D5-2D3C-6951-605A-F0A69EF5EE90}"/>
              </a:ext>
            </a:extLst>
          </p:cNvPr>
          <p:cNvSpPr>
            <a:spLocks noGrp="1"/>
          </p:cNvSpPr>
          <p:nvPr>
            <p:ph type="sldNum" sz="quarter" idx="12"/>
          </p:nvPr>
        </p:nvSpPr>
        <p:spPr/>
        <p:txBody>
          <a:bodyPr/>
          <a:lstStyle/>
          <a:p>
            <a:fld id="{ED81A512-B0D5-45A5-8A11-7E4EB4FE1AB3}" type="slidenum">
              <a:rPr lang="en-IN" smtClean="0"/>
              <a:t>‹#›</a:t>
            </a:fld>
            <a:endParaRPr lang="en-IN"/>
          </a:p>
        </p:txBody>
      </p:sp>
    </p:spTree>
    <p:extLst>
      <p:ext uri="{BB962C8B-B14F-4D97-AF65-F5344CB8AC3E}">
        <p14:creationId xmlns:p14="http://schemas.microsoft.com/office/powerpoint/2010/main" val="2330727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B894A-3A8D-A324-3121-A1B44F193B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2A9385B-75F0-469F-D83A-788879C767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0F0CEA-8069-64CD-5802-CC736E20F822}"/>
              </a:ext>
            </a:extLst>
          </p:cNvPr>
          <p:cNvSpPr>
            <a:spLocks noGrp="1"/>
          </p:cNvSpPr>
          <p:nvPr>
            <p:ph type="dt" sz="half" idx="10"/>
          </p:nvPr>
        </p:nvSpPr>
        <p:spPr/>
        <p:txBody>
          <a:bodyPr/>
          <a:lstStyle/>
          <a:p>
            <a:fld id="{234E2F8C-3B86-489A-AA15-A465CBC7AD87}" type="datetimeFigureOut">
              <a:rPr lang="en-IN" smtClean="0"/>
              <a:t>25-02-2024</a:t>
            </a:fld>
            <a:endParaRPr lang="en-IN"/>
          </a:p>
        </p:txBody>
      </p:sp>
      <p:sp>
        <p:nvSpPr>
          <p:cNvPr id="5" name="Footer Placeholder 4">
            <a:extLst>
              <a:ext uri="{FF2B5EF4-FFF2-40B4-BE49-F238E27FC236}">
                <a16:creationId xmlns:a16="http://schemas.microsoft.com/office/drawing/2014/main" id="{A667B03A-7D93-11C3-CE32-55F4E6DEE8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178643-AB78-1A25-DDA4-7B8B78782FA0}"/>
              </a:ext>
            </a:extLst>
          </p:cNvPr>
          <p:cNvSpPr>
            <a:spLocks noGrp="1"/>
          </p:cNvSpPr>
          <p:nvPr>
            <p:ph type="sldNum" sz="quarter" idx="12"/>
          </p:nvPr>
        </p:nvSpPr>
        <p:spPr/>
        <p:txBody>
          <a:bodyPr/>
          <a:lstStyle/>
          <a:p>
            <a:fld id="{ED81A512-B0D5-45A5-8A11-7E4EB4FE1AB3}" type="slidenum">
              <a:rPr lang="en-IN" smtClean="0"/>
              <a:t>‹#›</a:t>
            </a:fld>
            <a:endParaRPr lang="en-IN"/>
          </a:p>
        </p:txBody>
      </p:sp>
    </p:spTree>
    <p:extLst>
      <p:ext uri="{BB962C8B-B14F-4D97-AF65-F5344CB8AC3E}">
        <p14:creationId xmlns:p14="http://schemas.microsoft.com/office/powerpoint/2010/main" val="1296259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854C-DF28-4425-826C-94478C9D79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EDCDB4B-77E5-CF8C-B680-D3448497E6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E9ED090-745A-1DFF-3082-095E0A5573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7DCA71E-2302-048E-2C8A-183708467C69}"/>
              </a:ext>
            </a:extLst>
          </p:cNvPr>
          <p:cNvSpPr>
            <a:spLocks noGrp="1"/>
          </p:cNvSpPr>
          <p:nvPr>
            <p:ph type="dt" sz="half" idx="10"/>
          </p:nvPr>
        </p:nvSpPr>
        <p:spPr/>
        <p:txBody>
          <a:bodyPr/>
          <a:lstStyle/>
          <a:p>
            <a:fld id="{234E2F8C-3B86-489A-AA15-A465CBC7AD87}" type="datetimeFigureOut">
              <a:rPr lang="en-IN" smtClean="0"/>
              <a:t>25-02-2024</a:t>
            </a:fld>
            <a:endParaRPr lang="en-IN"/>
          </a:p>
        </p:txBody>
      </p:sp>
      <p:sp>
        <p:nvSpPr>
          <p:cNvPr id="6" name="Footer Placeholder 5">
            <a:extLst>
              <a:ext uri="{FF2B5EF4-FFF2-40B4-BE49-F238E27FC236}">
                <a16:creationId xmlns:a16="http://schemas.microsoft.com/office/drawing/2014/main" id="{37855009-7577-202D-C3B6-D5A66D5336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FE09FA-C9F7-8503-7BDB-B87984BDE104}"/>
              </a:ext>
            </a:extLst>
          </p:cNvPr>
          <p:cNvSpPr>
            <a:spLocks noGrp="1"/>
          </p:cNvSpPr>
          <p:nvPr>
            <p:ph type="sldNum" sz="quarter" idx="12"/>
          </p:nvPr>
        </p:nvSpPr>
        <p:spPr/>
        <p:txBody>
          <a:bodyPr/>
          <a:lstStyle/>
          <a:p>
            <a:fld id="{ED81A512-B0D5-45A5-8A11-7E4EB4FE1AB3}" type="slidenum">
              <a:rPr lang="en-IN" smtClean="0"/>
              <a:t>‹#›</a:t>
            </a:fld>
            <a:endParaRPr lang="en-IN"/>
          </a:p>
        </p:txBody>
      </p:sp>
    </p:spTree>
    <p:extLst>
      <p:ext uri="{BB962C8B-B14F-4D97-AF65-F5344CB8AC3E}">
        <p14:creationId xmlns:p14="http://schemas.microsoft.com/office/powerpoint/2010/main" val="1616231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A98D3-07E9-6139-99ED-ACD192C0A3B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64EC09-7AE3-A180-720A-CBC1759DB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60FF84-434C-2DB0-EFAD-301773A1D9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6A9535B-56E7-3B1F-E4C3-A3225DA063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A89353-AA63-8886-FCD6-A04135FB66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DAC1D78-58FB-FF6C-3A23-3776BC7B039C}"/>
              </a:ext>
            </a:extLst>
          </p:cNvPr>
          <p:cNvSpPr>
            <a:spLocks noGrp="1"/>
          </p:cNvSpPr>
          <p:nvPr>
            <p:ph type="dt" sz="half" idx="10"/>
          </p:nvPr>
        </p:nvSpPr>
        <p:spPr/>
        <p:txBody>
          <a:bodyPr/>
          <a:lstStyle/>
          <a:p>
            <a:fld id="{234E2F8C-3B86-489A-AA15-A465CBC7AD87}" type="datetimeFigureOut">
              <a:rPr lang="en-IN" smtClean="0"/>
              <a:t>25-02-2024</a:t>
            </a:fld>
            <a:endParaRPr lang="en-IN"/>
          </a:p>
        </p:txBody>
      </p:sp>
      <p:sp>
        <p:nvSpPr>
          <p:cNvPr id="8" name="Footer Placeholder 7">
            <a:extLst>
              <a:ext uri="{FF2B5EF4-FFF2-40B4-BE49-F238E27FC236}">
                <a16:creationId xmlns:a16="http://schemas.microsoft.com/office/drawing/2014/main" id="{07E353DF-155C-1303-3B6E-FAF3FB04258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175EA98-57D5-6FAC-DA7F-92340936C1C9}"/>
              </a:ext>
            </a:extLst>
          </p:cNvPr>
          <p:cNvSpPr>
            <a:spLocks noGrp="1"/>
          </p:cNvSpPr>
          <p:nvPr>
            <p:ph type="sldNum" sz="quarter" idx="12"/>
          </p:nvPr>
        </p:nvSpPr>
        <p:spPr/>
        <p:txBody>
          <a:bodyPr/>
          <a:lstStyle/>
          <a:p>
            <a:fld id="{ED81A512-B0D5-45A5-8A11-7E4EB4FE1AB3}" type="slidenum">
              <a:rPr lang="en-IN" smtClean="0"/>
              <a:t>‹#›</a:t>
            </a:fld>
            <a:endParaRPr lang="en-IN"/>
          </a:p>
        </p:txBody>
      </p:sp>
    </p:spTree>
    <p:extLst>
      <p:ext uri="{BB962C8B-B14F-4D97-AF65-F5344CB8AC3E}">
        <p14:creationId xmlns:p14="http://schemas.microsoft.com/office/powerpoint/2010/main" val="3635496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A52FC-73E6-41BA-E1B1-84A7F48BD1F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594781E-4190-38D9-A963-A4184DD10FCF}"/>
              </a:ext>
            </a:extLst>
          </p:cNvPr>
          <p:cNvSpPr>
            <a:spLocks noGrp="1"/>
          </p:cNvSpPr>
          <p:nvPr>
            <p:ph type="dt" sz="half" idx="10"/>
          </p:nvPr>
        </p:nvSpPr>
        <p:spPr/>
        <p:txBody>
          <a:bodyPr/>
          <a:lstStyle/>
          <a:p>
            <a:fld id="{234E2F8C-3B86-489A-AA15-A465CBC7AD87}" type="datetimeFigureOut">
              <a:rPr lang="en-IN" smtClean="0"/>
              <a:t>25-02-2024</a:t>
            </a:fld>
            <a:endParaRPr lang="en-IN"/>
          </a:p>
        </p:txBody>
      </p:sp>
      <p:sp>
        <p:nvSpPr>
          <p:cNvPr id="4" name="Footer Placeholder 3">
            <a:extLst>
              <a:ext uri="{FF2B5EF4-FFF2-40B4-BE49-F238E27FC236}">
                <a16:creationId xmlns:a16="http://schemas.microsoft.com/office/drawing/2014/main" id="{76C7EC8D-013D-43D3-0086-51570F74A9F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B03F285-5CF7-8172-55F8-53FA016F3EE0}"/>
              </a:ext>
            </a:extLst>
          </p:cNvPr>
          <p:cNvSpPr>
            <a:spLocks noGrp="1"/>
          </p:cNvSpPr>
          <p:nvPr>
            <p:ph type="sldNum" sz="quarter" idx="12"/>
          </p:nvPr>
        </p:nvSpPr>
        <p:spPr/>
        <p:txBody>
          <a:bodyPr/>
          <a:lstStyle/>
          <a:p>
            <a:fld id="{ED81A512-B0D5-45A5-8A11-7E4EB4FE1AB3}" type="slidenum">
              <a:rPr lang="en-IN" smtClean="0"/>
              <a:t>‹#›</a:t>
            </a:fld>
            <a:endParaRPr lang="en-IN"/>
          </a:p>
        </p:txBody>
      </p:sp>
    </p:spTree>
    <p:extLst>
      <p:ext uri="{BB962C8B-B14F-4D97-AF65-F5344CB8AC3E}">
        <p14:creationId xmlns:p14="http://schemas.microsoft.com/office/powerpoint/2010/main" val="4229072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FF29F7-41B7-E12C-8D3D-59D71F4FC69B}"/>
              </a:ext>
            </a:extLst>
          </p:cNvPr>
          <p:cNvSpPr>
            <a:spLocks noGrp="1"/>
          </p:cNvSpPr>
          <p:nvPr>
            <p:ph type="dt" sz="half" idx="10"/>
          </p:nvPr>
        </p:nvSpPr>
        <p:spPr/>
        <p:txBody>
          <a:bodyPr/>
          <a:lstStyle/>
          <a:p>
            <a:fld id="{234E2F8C-3B86-489A-AA15-A465CBC7AD87}" type="datetimeFigureOut">
              <a:rPr lang="en-IN" smtClean="0"/>
              <a:t>25-02-2024</a:t>
            </a:fld>
            <a:endParaRPr lang="en-IN"/>
          </a:p>
        </p:txBody>
      </p:sp>
      <p:sp>
        <p:nvSpPr>
          <p:cNvPr id="3" name="Footer Placeholder 2">
            <a:extLst>
              <a:ext uri="{FF2B5EF4-FFF2-40B4-BE49-F238E27FC236}">
                <a16:creationId xmlns:a16="http://schemas.microsoft.com/office/drawing/2014/main" id="{E174D0F6-F3F6-6C68-E5EF-27DEC12287B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E4CD009-1694-5788-B70A-0A4F7365FFFC}"/>
              </a:ext>
            </a:extLst>
          </p:cNvPr>
          <p:cNvSpPr>
            <a:spLocks noGrp="1"/>
          </p:cNvSpPr>
          <p:nvPr>
            <p:ph type="sldNum" sz="quarter" idx="12"/>
          </p:nvPr>
        </p:nvSpPr>
        <p:spPr/>
        <p:txBody>
          <a:bodyPr/>
          <a:lstStyle/>
          <a:p>
            <a:fld id="{ED81A512-B0D5-45A5-8A11-7E4EB4FE1AB3}" type="slidenum">
              <a:rPr lang="en-IN" smtClean="0"/>
              <a:t>‹#›</a:t>
            </a:fld>
            <a:endParaRPr lang="en-IN"/>
          </a:p>
        </p:txBody>
      </p:sp>
    </p:spTree>
    <p:extLst>
      <p:ext uri="{BB962C8B-B14F-4D97-AF65-F5344CB8AC3E}">
        <p14:creationId xmlns:p14="http://schemas.microsoft.com/office/powerpoint/2010/main" val="1322604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3F9EF-5A11-BFB1-20BE-7937D46470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1D73E1C-B0EC-2F55-0146-5AF74033CD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DF724BA-3922-5F2B-410E-C7A561212E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DFBC36-3A9C-013C-7150-2CB46C8B0398}"/>
              </a:ext>
            </a:extLst>
          </p:cNvPr>
          <p:cNvSpPr>
            <a:spLocks noGrp="1"/>
          </p:cNvSpPr>
          <p:nvPr>
            <p:ph type="dt" sz="half" idx="10"/>
          </p:nvPr>
        </p:nvSpPr>
        <p:spPr/>
        <p:txBody>
          <a:bodyPr/>
          <a:lstStyle/>
          <a:p>
            <a:fld id="{234E2F8C-3B86-489A-AA15-A465CBC7AD87}" type="datetimeFigureOut">
              <a:rPr lang="en-IN" smtClean="0"/>
              <a:t>25-02-2024</a:t>
            </a:fld>
            <a:endParaRPr lang="en-IN"/>
          </a:p>
        </p:txBody>
      </p:sp>
      <p:sp>
        <p:nvSpPr>
          <p:cNvPr id="6" name="Footer Placeholder 5">
            <a:extLst>
              <a:ext uri="{FF2B5EF4-FFF2-40B4-BE49-F238E27FC236}">
                <a16:creationId xmlns:a16="http://schemas.microsoft.com/office/drawing/2014/main" id="{FDB49A66-DBD1-C9FA-D874-1B40EF5622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B45372-4F78-6521-85AC-22CC072FA7E3}"/>
              </a:ext>
            </a:extLst>
          </p:cNvPr>
          <p:cNvSpPr>
            <a:spLocks noGrp="1"/>
          </p:cNvSpPr>
          <p:nvPr>
            <p:ph type="sldNum" sz="quarter" idx="12"/>
          </p:nvPr>
        </p:nvSpPr>
        <p:spPr/>
        <p:txBody>
          <a:bodyPr/>
          <a:lstStyle/>
          <a:p>
            <a:fld id="{ED81A512-B0D5-45A5-8A11-7E4EB4FE1AB3}" type="slidenum">
              <a:rPr lang="en-IN" smtClean="0"/>
              <a:t>‹#›</a:t>
            </a:fld>
            <a:endParaRPr lang="en-IN"/>
          </a:p>
        </p:txBody>
      </p:sp>
    </p:spTree>
    <p:extLst>
      <p:ext uri="{BB962C8B-B14F-4D97-AF65-F5344CB8AC3E}">
        <p14:creationId xmlns:p14="http://schemas.microsoft.com/office/powerpoint/2010/main" val="2899874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A6F5-C17D-B453-344E-7E06020D8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B9BF54A-C485-C8C3-D8B8-06008ED7C5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92F2C11-C1E3-096F-B210-75E081C81D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327E46-C797-7CD1-3D9F-B0D467A2E3F5}"/>
              </a:ext>
            </a:extLst>
          </p:cNvPr>
          <p:cNvSpPr>
            <a:spLocks noGrp="1"/>
          </p:cNvSpPr>
          <p:nvPr>
            <p:ph type="dt" sz="half" idx="10"/>
          </p:nvPr>
        </p:nvSpPr>
        <p:spPr/>
        <p:txBody>
          <a:bodyPr/>
          <a:lstStyle/>
          <a:p>
            <a:fld id="{234E2F8C-3B86-489A-AA15-A465CBC7AD87}" type="datetimeFigureOut">
              <a:rPr lang="en-IN" smtClean="0"/>
              <a:t>25-02-2024</a:t>
            </a:fld>
            <a:endParaRPr lang="en-IN"/>
          </a:p>
        </p:txBody>
      </p:sp>
      <p:sp>
        <p:nvSpPr>
          <p:cNvPr id="6" name="Footer Placeholder 5">
            <a:extLst>
              <a:ext uri="{FF2B5EF4-FFF2-40B4-BE49-F238E27FC236}">
                <a16:creationId xmlns:a16="http://schemas.microsoft.com/office/drawing/2014/main" id="{258AEDFD-ABED-4534-DC6E-7166097E68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BDDB94A-FF0E-B3A7-B614-89A72BB35B4E}"/>
              </a:ext>
            </a:extLst>
          </p:cNvPr>
          <p:cNvSpPr>
            <a:spLocks noGrp="1"/>
          </p:cNvSpPr>
          <p:nvPr>
            <p:ph type="sldNum" sz="quarter" idx="12"/>
          </p:nvPr>
        </p:nvSpPr>
        <p:spPr/>
        <p:txBody>
          <a:bodyPr/>
          <a:lstStyle/>
          <a:p>
            <a:fld id="{ED81A512-B0D5-45A5-8A11-7E4EB4FE1AB3}" type="slidenum">
              <a:rPr lang="en-IN" smtClean="0"/>
              <a:t>‹#›</a:t>
            </a:fld>
            <a:endParaRPr lang="en-IN"/>
          </a:p>
        </p:txBody>
      </p:sp>
    </p:spTree>
    <p:extLst>
      <p:ext uri="{BB962C8B-B14F-4D97-AF65-F5344CB8AC3E}">
        <p14:creationId xmlns:p14="http://schemas.microsoft.com/office/powerpoint/2010/main" val="1588305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EF45BF-EC13-1312-34DF-9F40D931DD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2634DD-9408-A575-5592-BB13B06D12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CD4493-4F1D-8065-B719-AA08874152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4E2F8C-3B86-489A-AA15-A465CBC7AD87}" type="datetimeFigureOut">
              <a:rPr lang="en-IN" smtClean="0"/>
              <a:t>25-02-2024</a:t>
            </a:fld>
            <a:endParaRPr lang="en-IN"/>
          </a:p>
        </p:txBody>
      </p:sp>
      <p:sp>
        <p:nvSpPr>
          <p:cNvPr id="5" name="Footer Placeholder 4">
            <a:extLst>
              <a:ext uri="{FF2B5EF4-FFF2-40B4-BE49-F238E27FC236}">
                <a16:creationId xmlns:a16="http://schemas.microsoft.com/office/drawing/2014/main" id="{D000E097-1B06-1FC0-A236-ADE227D63B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1F4BC20-4FB0-927C-24E4-4F232A994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81A512-B0D5-45A5-8A11-7E4EB4FE1AB3}" type="slidenum">
              <a:rPr lang="en-IN" smtClean="0"/>
              <a:t>‹#›</a:t>
            </a:fld>
            <a:endParaRPr lang="en-IN"/>
          </a:p>
        </p:txBody>
      </p:sp>
    </p:spTree>
    <p:extLst>
      <p:ext uri="{BB962C8B-B14F-4D97-AF65-F5344CB8AC3E}">
        <p14:creationId xmlns:p14="http://schemas.microsoft.com/office/powerpoint/2010/main" val="2911727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extendsclass.com/csv-generator.html" TargetMode="External"/><Relationship Id="rId3" Type="http://schemas.openxmlformats.org/officeDocument/2006/relationships/hyperlink" Target="https://www.youtube.com/watch?v=xGwzuz8F9k0&amp;list=PLVz2XdJiJQxwpWGoNokohsSW2CysI6lDc" TargetMode="External"/><Relationship Id="rId7" Type="http://schemas.openxmlformats.org/officeDocument/2006/relationships/hyperlink" Target="https://www.kafkatool.com/documentation/docindex.html" TargetMode="External"/><Relationship Id="rId2" Type="http://schemas.openxmlformats.org/officeDocument/2006/relationships/hyperlink" Target="https://stackoverflow.com/questions/61947969/kafka-connector-always-works-as-a-single-task" TargetMode="External"/><Relationship Id="rId1" Type="http://schemas.openxmlformats.org/officeDocument/2006/relationships/slideLayout" Target="../slideLayouts/slideLayout2.xml"/><Relationship Id="rId6" Type="http://schemas.openxmlformats.org/officeDocument/2006/relationships/hyperlink" Target="https://www.reddit.com/r/apachekafka/comments/x9sov2/a_list_of_gui_tools_for_working_with_apache_kafka/" TargetMode="External"/><Relationship Id="rId5" Type="http://schemas.openxmlformats.org/officeDocument/2006/relationships/hyperlink" Target="https://www.youtube.com/watch?v=Y83O0_7OKb4&amp;list=PLVz2XdJiJQxwpWGoNokohsSW2CysI6lDc&amp;index=3" TargetMode="External"/><Relationship Id="rId4" Type="http://schemas.openxmlformats.org/officeDocument/2006/relationships/hyperlink" Target="https://medium.com/nagoya-foundation/simple-cdc-with-debezium-kafka-a27b28d8c3b8"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27E5B-BA8C-C941-5390-9166A92EDC79}"/>
              </a:ext>
            </a:extLst>
          </p:cNvPr>
          <p:cNvSpPr>
            <a:spLocks noGrp="1"/>
          </p:cNvSpPr>
          <p:nvPr>
            <p:ph type="ctrTitle"/>
          </p:nvPr>
        </p:nvSpPr>
        <p:spPr/>
        <p:txBody>
          <a:bodyPr/>
          <a:lstStyle/>
          <a:p>
            <a:r>
              <a:rPr lang="en-IN" b="1" dirty="0">
                <a:solidFill>
                  <a:srgbClr val="002060"/>
                </a:solidFill>
              </a:rPr>
              <a:t>KAFKA</a:t>
            </a:r>
          </a:p>
        </p:txBody>
      </p:sp>
      <p:sp>
        <p:nvSpPr>
          <p:cNvPr id="3" name="Subtitle 2">
            <a:extLst>
              <a:ext uri="{FF2B5EF4-FFF2-40B4-BE49-F238E27FC236}">
                <a16:creationId xmlns:a16="http://schemas.microsoft.com/office/drawing/2014/main" id="{558871E0-225C-5C6B-0639-B41B2E94C1D0}"/>
              </a:ext>
            </a:extLst>
          </p:cNvPr>
          <p:cNvSpPr>
            <a:spLocks noGrp="1"/>
          </p:cNvSpPr>
          <p:nvPr>
            <p:ph type="subTitle" idx="1"/>
          </p:nvPr>
        </p:nvSpPr>
        <p:spPr/>
        <p:txBody>
          <a:bodyPr/>
          <a:lstStyle/>
          <a:p>
            <a:r>
              <a:rPr lang="en-IN" dirty="0">
                <a:solidFill>
                  <a:srgbClr val="002060"/>
                </a:solidFill>
              </a:rPr>
              <a:t>Distributed event streaming platform.</a:t>
            </a:r>
          </a:p>
        </p:txBody>
      </p:sp>
    </p:spTree>
    <p:extLst>
      <p:ext uri="{BB962C8B-B14F-4D97-AF65-F5344CB8AC3E}">
        <p14:creationId xmlns:p14="http://schemas.microsoft.com/office/powerpoint/2010/main" val="825811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EC3E376-1222-0C6B-A452-3EB64EB1731E}"/>
              </a:ext>
            </a:extLst>
          </p:cNvPr>
          <p:cNvSpPr>
            <a:spLocks noGrp="1"/>
          </p:cNvSpPr>
          <p:nvPr>
            <p:ph idx="1"/>
          </p:nvPr>
        </p:nvSpPr>
        <p:spPr>
          <a:xfrm>
            <a:off x="234043" y="293914"/>
            <a:ext cx="11723914" cy="6117772"/>
          </a:xfrm>
        </p:spPr>
        <p:txBody>
          <a:bodyPr>
            <a:noAutofit/>
          </a:bodyPr>
          <a:lstStyle/>
          <a:p>
            <a:r>
              <a:rPr lang="en-US" sz="2100" b="1" dirty="0">
                <a:solidFill>
                  <a:srgbClr val="002060"/>
                </a:solidFill>
              </a:rPr>
              <a:t>Partition:</a:t>
            </a:r>
          </a:p>
          <a:p>
            <a:pPr marL="0" indent="0">
              <a:buNone/>
            </a:pPr>
            <a:r>
              <a:rPr lang="en-US" sz="2100" dirty="0">
                <a:solidFill>
                  <a:srgbClr val="002060"/>
                </a:solidFill>
              </a:rPr>
              <a:t>    Each topic is divided into one or more partitions.</a:t>
            </a:r>
          </a:p>
          <a:p>
            <a:pPr marL="0" indent="0">
              <a:buNone/>
            </a:pPr>
            <a:r>
              <a:rPr lang="en-US" sz="2100" dirty="0">
                <a:solidFill>
                  <a:srgbClr val="002060"/>
                </a:solidFill>
              </a:rPr>
              <a:t>    Partitions allow messages within a topic to be distributed across multiple brokers for parallel processing.</a:t>
            </a:r>
          </a:p>
          <a:p>
            <a:pPr marL="0" indent="0">
              <a:buNone/>
            </a:pPr>
            <a:r>
              <a:rPr lang="en-US" sz="2100" dirty="0">
                <a:solidFill>
                  <a:srgbClr val="002060"/>
                </a:solidFill>
              </a:rPr>
              <a:t>    Each message is assigned a sequential offset within its partition.</a:t>
            </a:r>
          </a:p>
          <a:p>
            <a:pPr marL="0" indent="0">
              <a:buNone/>
            </a:pPr>
            <a:r>
              <a:rPr lang="en-US" sz="2100" dirty="0">
                <a:solidFill>
                  <a:srgbClr val="002060"/>
                </a:solidFill>
              </a:rPr>
              <a:t>    Example: "Website Logs" topic may have partitions 0, 1, and 2 to distribute the workload.</a:t>
            </a:r>
          </a:p>
          <a:p>
            <a:r>
              <a:rPr lang="en-US" sz="2100" b="1" dirty="0">
                <a:solidFill>
                  <a:srgbClr val="002060"/>
                </a:solidFill>
              </a:rPr>
              <a:t>Broker:</a:t>
            </a:r>
          </a:p>
          <a:p>
            <a:pPr marL="0" indent="0">
              <a:buNone/>
            </a:pPr>
            <a:r>
              <a:rPr lang="en-US" sz="2100" dirty="0">
                <a:solidFill>
                  <a:srgbClr val="002060"/>
                </a:solidFill>
              </a:rPr>
              <a:t>    Brokers are servers that form the Kafka cluster.</a:t>
            </a:r>
          </a:p>
          <a:p>
            <a:pPr marL="0" indent="0">
              <a:buNone/>
            </a:pPr>
            <a:r>
              <a:rPr lang="en-US" sz="2100" dirty="0">
                <a:solidFill>
                  <a:srgbClr val="002060"/>
                </a:solidFill>
              </a:rPr>
              <a:t>    Each broker stores one or more partitions of Kafka topics.</a:t>
            </a:r>
          </a:p>
          <a:p>
            <a:pPr marL="0" indent="0">
              <a:buNone/>
            </a:pPr>
            <a:r>
              <a:rPr lang="en-US" sz="2100" dirty="0">
                <a:solidFill>
                  <a:srgbClr val="002060"/>
                </a:solidFill>
              </a:rPr>
              <a:t>    Brokers handle message storage, replication, and distribution.</a:t>
            </a:r>
          </a:p>
          <a:p>
            <a:pPr marL="0" indent="0">
              <a:buNone/>
            </a:pPr>
            <a:r>
              <a:rPr lang="en-US" sz="2100" dirty="0">
                <a:solidFill>
                  <a:srgbClr val="002060"/>
                </a:solidFill>
              </a:rPr>
              <a:t>    Example: Kafka server instances running on separate machines or nodes in a cluster.</a:t>
            </a:r>
          </a:p>
          <a:p>
            <a:r>
              <a:rPr lang="en-US" sz="2100" b="1" dirty="0">
                <a:solidFill>
                  <a:srgbClr val="002060"/>
                </a:solidFill>
              </a:rPr>
              <a:t>Consumer Group:</a:t>
            </a:r>
          </a:p>
          <a:p>
            <a:pPr marL="0" indent="0">
              <a:buNone/>
            </a:pPr>
            <a:r>
              <a:rPr lang="en-US" sz="2100" dirty="0">
                <a:solidFill>
                  <a:srgbClr val="002060"/>
                </a:solidFill>
              </a:rPr>
              <a:t>    Consumers are applications that subscribe to Kafka topics and process messages.</a:t>
            </a:r>
          </a:p>
          <a:p>
            <a:pPr marL="0" indent="0">
              <a:buNone/>
            </a:pPr>
            <a:r>
              <a:rPr lang="en-US" sz="2100" dirty="0">
                <a:solidFill>
                  <a:srgbClr val="002060"/>
                </a:solidFill>
              </a:rPr>
              <a:t>    Consumers work together in consumer groups to read from different partitions of a topic in parallel.</a:t>
            </a:r>
          </a:p>
          <a:p>
            <a:pPr marL="0" indent="0">
              <a:buNone/>
            </a:pPr>
            <a:r>
              <a:rPr lang="en-US" sz="2100" dirty="0">
                <a:solidFill>
                  <a:srgbClr val="002060"/>
                </a:solidFill>
              </a:rPr>
              <a:t>    Each message in a partition is consumed by only one consumer within a group.</a:t>
            </a:r>
          </a:p>
          <a:p>
            <a:pPr marL="0" indent="0">
              <a:buNone/>
            </a:pPr>
            <a:r>
              <a:rPr lang="en-US" sz="2100" dirty="0">
                <a:solidFill>
                  <a:srgbClr val="002060"/>
                </a:solidFill>
              </a:rPr>
              <a:t>    Example: Real-time analytics applications, microservices, data processing pipelines.</a:t>
            </a:r>
            <a:endParaRPr lang="en-IN" sz="2100" dirty="0">
              <a:solidFill>
                <a:srgbClr val="002060"/>
              </a:solidFill>
            </a:endParaRPr>
          </a:p>
        </p:txBody>
      </p:sp>
    </p:spTree>
    <p:extLst>
      <p:ext uri="{BB962C8B-B14F-4D97-AF65-F5344CB8AC3E}">
        <p14:creationId xmlns:p14="http://schemas.microsoft.com/office/powerpoint/2010/main" val="2367275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Kafka Architecture | Complete Guide to Kafka Architecture">
            <a:extLst>
              <a:ext uri="{FF2B5EF4-FFF2-40B4-BE49-F238E27FC236}">
                <a16:creationId xmlns:a16="http://schemas.microsoft.com/office/drawing/2014/main" id="{22050031-A687-F88C-0178-B664BD9BC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1" y="642256"/>
            <a:ext cx="10330542" cy="5453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213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A Kafka Data Pipeline? Architecture &amp; Examples 2024 | Estuary">
            <a:extLst>
              <a:ext uri="{FF2B5EF4-FFF2-40B4-BE49-F238E27FC236}">
                <a16:creationId xmlns:a16="http://schemas.microsoft.com/office/drawing/2014/main" id="{CDDB59C9-C866-2134-BDF2-922B5D780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686" y="206829"/>
            <a:ext cx="11429999" cy="6455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173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D36B-291B-26D8-AFFF-862222CE1A3F}"/>
              </a:ext>
            </a:extLst>
          </p:cNvPr>
          <p:cNvSpPr>
            <a:spLocks noGrp="1"/>
          </p:cNvSpPr>
          <p:nvPr>
            <p:ph type="title"/>
          </p:nvPr>
        </p:nvSpPr>
        <p:spPr/>
        <p:txBody>
          <a:bodyPr/>
          <a:lstStyle/>
          <a:p>
            <a:r>
              <a:rPr lang="en-IN" dirty="0"/>
              <a:t>PUB/SUB Model</a:t>
            </a:r>
          </a:p>
        </p:txBody>
      </p:sp>
      <p:pic>
        <p:nvPicPr>
          <p:cNvPr id="5" name="Content Placeholder 4">
            <a:extLst>
              <a:ext uri="{FF2B5EF4-FFF2-40B4-BE49-F238E27FC236}">
                <a16:creationId xmlns:a16="http://schemas.microsoft.com/office/drawing/2014/main" id="{1D9C20BD-9883-FDA2-81D9-71EA852D3256}"/>
              </a:ext>
            </a:extLst>
          </p:cNvPr>
          <p:cNvPicPr>
            <a:picLocks noGrp="1" noChangeAspect="1"/>
          </p:cNvPicPr>
          <p:nvPr>
            <p:ph idx="1"/>
          </p:nvPr>
        </p:nvPicPr>
        <p:blipFill>
          <a:blip r:embed="rId2"/>
          <a:stretch>
            <a:fillRect/>
          </a:stretch>
        </p:blipFill>
        <p:spPr>
          <a:xfrm>
            <a:off x="838200" y="1959429"/>
            <a:ext cx="10515599" cy="4408713"/>
          </a:xfrm>
        </p:spPr>
      </p:pic>
    </p:spTree>
    <p:extLst>
      <p:ext uri="{BB962C8B-B14F-4D97-AF65-F5344CB8AC3E}">
        <p14:creationId xmlns:p14="http://schemas.microsoft.com/office/powerpoint/2010/main" val="2990023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DD36EC-C8BE-C711-BB7F-E99C37B93C39}"/>
              </a:ext>
            </a:extLst>
          </p:cNvPr>
          <p:cNvPicPr>
            <a:picLocks noChangeAspect="1"/>
          </p:cNvPicPr>
          <p:nvPr/>
        </p:nvPicPr>
        <p:blipFill>
          <a:blip r:embed="rId2"/>
          <a:stretch>
            <a:fillRect/>
          </a:stretch>
        </p:blipFill>
        <p:spPr>
          <a:xfrm>
            <a:off x="707571" y="664029"/>
            <a:ext cx="10602686" cy="5323114"/>
          </a:xfrm>
          <a:prstGeom prst="rect">
            <a:avLst/>
          </a:prstGeom>
        </p:spPr>
      </p:pic>
    </p:spTree>
    <p:extLst>
      <p:ext uri="{BB962C8B-B14F-4D97-AF65-F5344CB8AC3E}">
        <p14:creationId xmlns:p14="http://schemas.microsoft.com/office/powerpoint/2010/main" val="3119625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518FEE-941C-0D04-EDDE-8B9D3EDAC887}"/>
              </a:ext>
            </a:extLst>
          </p:cNvPr>
          <p:cNvPicPr>
            <a:picLocks noChangeAspect="1"/>
          </p:cNvPicPr>
          <p:nvPr/>
        </p:nvPicPr>
        <p:blipFill>
          <a:blip r:embed="rId2"/>
          <a:stretch>
            <a:fillRect/>
          </a:stretch>
        </p:blipFill>
        <p:spPr>
          <a:xfrm>
            <a:off x="859970" y="762001"/>
            <a:ext cx="10406743" cy="5312228"/>
          </a:xfrm>
          <a:prstGeom prst="rect">
            <a:avLst/>
          </a:prstGeom>
        </p:spPr>
      </p:pic>
    </p:spTree>
    <p:extLst>
      <p:ext uri="{BB962C8B-B14F-4D97-AF65-F5344CB8AC3E}">
        <p14:creationId xmlns:p14="http://schemas.microsoft.com/office/powerpoint/2010/main" val="3716092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796D51-E657-D1DE-AC66-6C70766DC940}"/>
              </a:ext>
            </a:extLst>
          </p:cNvPr>
          <p:cNvPicPr>
            <a:picLocks noChangeAspect="1"/>
          </p:cNvPicPr>
          <p:nvPr/>
        </p:nvPicPr>
        <p:blipFill>
          <a:blip r:embed="rId2"/>
          <a:stretch>
            <a:fillRect/>
          </a:stretch>
        </p:blipFill>
        <p:spPr>
          <a:xfrm>
            <a:off x="718457" y="631371"/>
            <a:ext cx="10809514" cy="5682343"/>
          </a:xfrm>
          <a:prstGeom prst="rect">
            <a:avLst/>
          </a:prstGeom>
        </p:spPr>
      </p:pic>
    </p:spTree>
    <p:extLst>
      <p:ext uri="{BB962C8B-B14F-4D97-AF65-F5344CB8AC3E}">
        <p14:creationId xmlns:p14="http://schemas.microsoft.com/office/powerpoint/2010/main" val="3619726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86D2D68-D975-9C0D-EFF2-B27BC2E3BF32}"/>
              </a:ext>
            </a:extLst>
          </p:cNvPr>
          <p:cNvPicPr>
            <a:picLocks noGrp="1" noChangeAspect="1"/>
          </p:cNvPicPr>
          <p:nvPr>
            <p:ph idx="1"/>
          </p:nvPr>
        </p:nvPicPr>
        <p:blipFill>
          <a:blip r:embed="rId2"/>
          <a:stretch>
            <a:fillRect/>
          </a:stretch>
        </p:blipFill>
        <p:spPr>
          <a:xfrm>
            <a:off x="674913" y="522514"/>
            <a:ext cx="10820401" cy="5823857"/>
          </a:xfrm>
        </p:spPr>
      </p:pic>
    </p:spTree>
    <p:extLst>
      <p:ext uri="{BB962C8B-B14F-4D97-AF65-F5344CB8AC3E}">
        <p14:creationId xmlns:p14="http://schemas.microsoft.com/office/powerpoint/2010/main" val="2492436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5E00F-4AF4-B92D-6510-BFD2CEB668DE}"/>
              </a:ext>
            </a:extLst>
          </p:cNvPr>
          <p:cNvSpPr>
            <a:spLocks noGrp="1"/>
          </p:cNvSpPr>
          <p:nvPr>
            <p:ph type="title"/>
          </p:nvPr>
        </p:nvSpPr>
        <p:spPr/>
        <p:txBody>
          <a:bodyPr>
            <a:normAutofit/>
          </a:bodyPr>
          <a:lstStyle/>
          <a:p>
            <a:r>
              <a:rPr lang="en-IN" sz="2200" dirty="0"/>
              <a:t>If consumer is down after reading message at offset 3, then that consumer will start reading from offset 4, whenever it starts.</a:t>
            </a:r>
          </a:p>
        </p:txBody>
      </p:sp>
      <p:pic>
        <p:nvPicPr>
          <p:cNvPr id="5" name="Content Placeholder 4">
            <a:extLst>
              <a:ext uri="{FF2B5EF4-FFF2-40B4-BE49-F238E27FC236}">
                <a16:creationId xmlns:a16="http://schemas.microsoft.com/office/drawing/2014/main" id="{593CA824-5D82-A081-9776-9D0F00AD8E55}"/>
              </a:ext>
            </a:extLst>
          </p:cNvPr>
          <p:cNvPicPr>
            <a:picLocks noGrp="1" noChangeAspect="1"/>
          </p:cNvPicPr>
          <p:nvPr>
            <p:ph idx="1"/>
          </p:nvPr>
        </p:nvPicPr>
        <p:blipFill>
          <a:blip r:embed="rId2"/>
          <a:stretch>
            <a:fillRect/>
          </a:stretch>
        </p:blipFill>
        <p:spPr>
          <a:xfrm>
            <a:off x="925286" y="2000941"/>
            <a:ext cx="10232571" cy="4345430"/>
          </a:xfrm>
        </p:spPr>
      </p:pic>
    </p:spTree>
    <p:extLst>
      <p:ext uri="{BB962C8B-B14F-4D97-AF65-F5344CB8AC3E}">
        <p14:creationId xmlns:p14="http://schemas.microsoft.com/office/powerpoint/2010/main" val="3807289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9B11636-C925-C515-1EFF-9D84316A86DF}"/>
              </a:ext>
            </a:extLst>
          </p:cNvPr>
          <p:cNvPicPr>
            <a:picLocks noGrp="1" noChangeAspect="1"/>
          </p:cNvPicPr>
          <p:nvPr>
            <p:ph sz="half" idx="1"/>
          </p:nvPr>
        </p:nvPicPr>
        <p:blipFill>
          <a:blip r:embed="rId2"/>
          <a:stretch>
            <a:fillRect/>
          </a:stretch>
        </p:blipFill>
        <p:spPr>
          <a:xfrm>
            <a:off x="810986" y="3206559"/>
            <a:ext cx="4033157" cy="2687341"/>
          </a:xfrm>
        </p:spPr>
      </p:pic>
      <p:sp>
        <p:nvSpPr>
          <p:cNvPr id="6" name="Content Placeholder 5">
            <a:extLst>
              <a:ext uri="{FF2B5EF4-FFF2-40B4-BE49-F238E27FC236}">
                <a16:creationId xmlns:a16="http://schemas.microsoft.com/office/drawing/2014/main" id="{98475E00-6881-CBF5-B737-B2D3A2F13CC9}"/>
              </a:ext>
            </a:extLst>
          </p:cNvPr>
          <p:cNvSpPr>
            <a:spLocks noGrp="1"/>
          </p:cNvSpPr>
          <p:nvPr>
            <p:ph sz="half" idx="2"/>
          </p:nvPr>
        </p:nvSpPr>
        <p:spPr>
          <a:xfrm>
            <a:off x="653142" y="463480"/>
            <a:ext cx="9960429" cy="1844291"/>
          </a:xfrm>
        </p:spPr>
        <p:txBody>
          <a:bodyPr>
            <a:normAutofit/>
          </a:bodyPr>
          <a:lstStyle/>
          <a:p>
            <a:r>
              <a:rPr lang="en-US" sz="2200" dirty="0">
                <a:solidFill>
                  <a:srgbClr val="002060"/>
                </a:solidFill>
              </a:rPr>
              <a:t>Applications (producers) send messages (records) to a Kafka node (broker) and said messages are processed by other applications called consumers. Said messages get stored in a topic and consumers subscribe to the topic to receive new messages.</a:t>
            </a:r>
          </a:p>
          <a:p>
            <a:r>
              <a:rPr lang="en-US" sz="2200" dirty="0">
                <a:solidFill>
                  <a:srgbClr val="002060"/>
                </a:solidFill>
              </a:rPr>
              <a:t>As topics can get quite big, they get split into partitions of a smaller size for better performance and scalability.</a:t>
            </a:r>
            <a:endParaRPr lang="en-IN" sz="2200" dirty="0">
              <a:solidFill>
                <a:srgbClr val="002060"/>
              </a:solidFill>
            </a:endParaRPr>
          </a:p>
        </p:txBody>
      </p:sp>
      <p:pic>
        <p:nvPicPr>
          <p:cNvPr id="1028" name="Picture 4">
            <a:extLst>
              <a:ext uri="{FF2B5EF4-FFF2-40B4-BE49-F238E27FC236}">
                <a16:creationId xmlns:a16="http://schemas.microsoft.com/office/drawing/2014/main" id="{7FDE7ADC-AF7F-EA2A-BB91-5AE9B01B1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5658" y="2057401"/>
            <a:ext cx="5627914" cy="4058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413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C921D-A734-0042-77D8-7B7648F416BF}"/>
              </a:ext>
            </a:extLst>
          </p:cNvPr>
          <p:cNvSpPr>
            <a:spLocks noGrp="1"/>
          </p:cNvSpPr>
          <p:nvPr>
            <p:ph type="title"/>
          </p:nvPr>
        </p:nvSpPr>
        <p:spPr/>
        <p:txBody>
          <a:bodyPr/>
          <a:lstStyle/>
          <a:p>
            <a:r>
              <a:rPr lang="en-IN" b="1" dirty="0">
                <a:solidFill>
                  <a:srgbClr val="002060"/>
                </a:solidFill>
              </a:rPr>
              <a:t>AGENDA</a:t>
            </a:r>
          </a:p>
        </p:txBody>
      </p:sp>
      <p:sp>
        <p:nvSpPr>
          <p:cNvPr id="3" name="Content Placeholder 2">
            <a:extLst>
              <a:ext uri="{FF2B5EF4-FFF2-40B4-BE49-F238E27FC236}">
                <a16:creationId xmlns:a16="http://schemas.microsoft.com/office/drawing/2014/main" id="{9F1B9DE8-7ABC-0C6D-78FB-B965AD31C7CE}"/>
              </a:ext>
            </a:extLst>
          </p:cNvPr>
          <p:cNvSpPr>
            <a:spLocks noGrp="1"/>
          </p:cNvSpPr>
          <p:nvPr>
            <p:ph idx="1"/>
          </p:nvPr>
        </p:nvSpPr>
        <p:spPr/>
        <p:txBody>
          <a:bodyPr/>
          <a:lstStyle/>
          <a:p>
            <a:r>
              <a:rPr lang="en-IN" sz="2400" dirty="0">
                <a:solidFill>
                  <a:srgbClr val="002060"/>
                </a:solidFill>
              </a:rPr>
              <a:t>What is Kafka? [distributed “</a:t>
            </a:r>
            <a:r>
              <a:rPr lang="en-IN" sz="2400" dirty="0">
                <a:solidFill>
                  <a:srgbClr val="002060"/>
                </a:solidFill>
                <a:highlight>
                  <a:srgbClr val="C0C0C0"/>
                </a:highlight>
              </a:rPr>
              <a:t>event streaming</a:t>
            </a:r>
            <a:r>
              <a:rPr lang="en-IN" sz="2400" dirty="0">
                <a:solidFill>
                  <a:srgbClr val="002060"/>
                </a:solidFill>
              </a:rPr>
              <a:t>” platform]</a:t>
            </a:r>
          </a:p>
          <a:p>
            <a:r>
              <a:rPr lang="en-IN" sz="2400" dirty="0">
                <a:solidFill>
                  <a:srgbClr val="002060"/>
                </a:solidFill>
              </a:rPr>
              <a:t>Why Kafka? How can we use Kafka?</a:t>
            </a:r>
          </a:p>
          <a:p>
            <a:r>
              <a:rPr lang="en-IN" sz="2400" dirty="0">
                <a:solidFill>
                  <a:srgbClr val="002060"/>
                </a:solidFill>
              </a:rPr>
              <a:t>Kafka Architecture</a:t>
            </a:r>
          </a:p>
          <a:p>
            <a:r>
              <a:rPr lang="en-IN" sz="2400" dirty="0">
                <a:solidFill>
                  <a:srgbClr val="002060"/>
                </a:solidFill>
              </a:rPr>
              <a:t>Components of Kafka </a:t>
            </a:r>
          </a:p>
          <a:p>
            <a:r>
              <a:rPr lang="en-IN" sz="2400" dirty="0">
                <a:solidFill>
                  <a:srgbClr val="002060"/>
                </a:solidFill>
              </a:rPr>
              <a:t>Features of Kafka</a:t>
            </a:r>
          </a:p>
          <a:p>
            <a:r>
              <a:rPr lang="en-IN" sz="2400" dirty="0">
                <a:solidFill>
                  <a:srgbClr val="002060"/>
                </a:solidFill>
              </a:rPr>
              <a:t>Installation and Setup</a:t>
            </a:r>
          </a:p>
          <a:p>
            <a:r>
              <a:rPr lang="en-IN" sz="2400" dirty="0">
                <a:solidFill>
                  <a:srgbClr val="002060"/>
                </a:solidFill>
              </a:rPr>
              <a:t>Kafka Messaging  [Producer/Consumer]</a:t>
            </a:r>
          </a:p>
          <a:p>
            <a:r>
              <a:rPr lang="en-IN" sz="2400" dirty="0">
                <a:solidFill>
                  <a:srgbClr val="002060"/>
                </a:solidFill>
              </a:rPr>
              <a:t>Kafka Connectors [Sink and Source]</a:t>
            </a:r>
          </a:p>
          <a:p>
            <a:r>
              <a:rPr lang="en-IN" sz="2400" dirty="0">
                <a:solidFill>
                  <a:srgbClr val="002060"/>
                </a:solidFill>
              </a:rPr>
              <a:t>Kafka Streaming   [Apache Spark]</a:t>
            </a:r>
          </a:p>
          <a:p>
            <a:endParaRPr lang="en-IN" sz="2400" dirty="0"/>
          </a:p>
          <a:p>
            <a:endParaRPr lang="en-IN" dirty="0"/>
          </a:p>
          <a:p>
            <a:pPr marL="0" indent="0">
              <a:buNone/>
            </a:pPr>
            <a:endParaRPr lang="en-IN" dirty="0"/>
          </a:p>
          <a:p>
            <a:endParaRPr lang="en-IN" dirty="0"/>
          </a:p>
          <a:p>
            <a:endParaRPr lang="en-IN" dirty="0"/>
          </a:p>
        </p:txBody>
      </p:sp>
    </p:spTree>
    <p:extLst>
      <p:ext uri="{BB962C8B-B14F-4D97-AF65-F5344CB8AC3E}">
        <p14:creationId xmlns:p14="http://schemas.microsoft.com/office/powerpoint/2010/main" val="152816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EAE1-E6C6-D7B0-3B97-DFA08869FC5B}"/>
              </a:ext>
            </a:extLst>
          </p:cNvPr>
          <p:cNvSpPr>
            <a:spLocks noGrp="1"/>
          </p:cNvSpPr>
          <p:nvPr>
            <p:ph type="title"/>
          </p:nvPr>
        </p:nvSpPr>
        <p:spPr/>
        <p:txBody>
          <a:bodyPr>
            <a:normAutofit/>
          </a:bodyPr>
          <a:lstStyle/>
          <a:p>
            <a:r>
              <a:rPr lang="en-IN" sz="2200" dirty="0"/>
              <a:t>Consumer 1 is reading from partition-0, and so on. If consumer 4 is added then it will wait for other partition.</a:t>
            </a:r>
          </a:p>
        </p:txBody>
      </p:sp>
      <p:pic>
        <p:nvPicPr>
          <p:cNvPr id="5" name="Content Placeholder 4">
            <a:extLst>
              <a:ext uri="{FF2B5EF4-FFF2-40B4-BE49-F238E27FC236}">
                <a16:creationId xmlns:a16="http://schemas.microsoft.com/office/drawing/2014/main" id="{76FFFA75-1DB8-BA72-5D33-22A1B19AC962}"/>
              </a:ext>
            </a:extLst>
          </p:cNvPr>
          <p:cNvPicPr>
            <a:picLocks noGrp="1" noChangeAspect="1"/>
          </p:cNvPicPr>
          <p:nvPr>
            <p:ph idx="1"/>
          </p:nvPr>
        </p:nvPicPr>
        <p:blipFill>
          <a:blip r:embed="rId2"/>
          <a:stretch>
            <a:fillRect/>
          </a:stretch>
        </p:blipFill>
        <p:spPr>
          <a:xfrm>
            <a:off x="936171" y="1690688"/>
            <a:ext cx="10308772" cy="4623025"/>
          </a:xfrm>
        </p:spPr>
      </p:pic>
    </p:spTree>
    <p:extLst>
      <p:ext uri="{BB962C8B-B14F-4D97-AF65-F5344CB8AC3E}">
        <p14:creationId xmlns:p14="http://schemas.microsoft.com/office/powerpoint/2010/main" val="2090731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6FEDF-5681-C590-F07E-AC791E2FDBD5}"/>
              </a:ext>
            </a:extLst>
          </p:cNvPr>
          <p:cNvSpPr>
            <a:spLocks noGrp="1"/>
          </p:cNvSpPr>
          <p:nvPr>
            <p:ph type="title"/>
          </p:nvPr>
        </p:nvSpPr>
        <p:spPr>
          <a:xfrm>
            <a:off x="745671" y="386898"/>
            <a:ext cx="10700657" cy="1420132"/>
          </a:xfrm>
        </p:spPr>
        <p:txBody>
          <a:bodyPr>
            <a:normAutofit/>
          </a:bodyPr>
          <a:lstStyle/>
          <a:p>
            <a:r>
              <a:rPr lang="en-US" sz="2200" dirty="0">
                <a:solidFill>
                  <a:srgbClr val="002060"/>
                </a:solidFill>
                <a:latin typeface="Calibri (Body)"/>
              </a:rPr>
              <a:t>It’s worth noting consumers are actually consumer groups that have one or more consumer processes inside. In order to avoid two processes reading the same message twice, each </a:t>
            </a:r>
            <a:r>
              <a:rPr lang="en-US" sz="2300" dirty="0">
                <a:solidFill>
                  <a:srgbClr val="002060"/>
                </a:solidFill>
                <a:latin typeface="Calibri (Body)"/>
              </a:rPr>
              <a:t>partition is tied to only one consumer process per group</a:t>
            </a:r>
            <a:r>
              <a:rPr lang="en-US" sz="2200" dirty="0">
                <a:solidFill>
                  <a:srgbClr val="002060"/>
                </a:solidFill>
                <a:latin typeface="Calibri (Body)"/>
              </a:rPr>
              <a:t>.*</a:t>
            </a:r>
            <a:endParaRPr lang="en-IN" sz="2200" dirty="0">
              <a:solidFill>
                <a:srgbClr val="002060"/>
              </a:solidFill>
              <a:latin typeface="Calibri (Body)"/>
            </a:endParaRPr>
          </a:p>
        </p:txBody>
      </p:sp>
      <p:pic>
        <p:nvPicPr>
          <p:cNvPr id="2050" name="Picture 2">
            <a:extLst>
              <a:ext uri="{FF2B5EF4-FFF2-40B4-BE49-F238E27FC236}">
                <a16:creationId xmlns:a16="http://schemas.microsoft.com/office/drawing/2014/main" id="{AD4DB241-905D-6E32-074F-09B39BA5BA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83230"/>
            <a:ext cx="10515600" cy="4506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071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DBEB27-ABB2-63CF-E2C4-0906F437C550}"/>
              </a:ext>
            </a:extLst>
          </p:cNvPr>
          <p:cNvPicPr>
            <a:picLocks noChangeAspect="1"/>
          </p:cNvPicPr>
          <p:nvPr/>
        </p:nvPicPr>
        <p:blipFill>
          <a:blip r:embed="rId2"/>
          <a:stretch>
            <a:fillRect/>
          </a:stretch>
        </p:blipFill>
        <p:spPr>
          <a:xfrm>
            <a:off x="587829" y="435429"/>
            <a:ext cx="11027228" cy="5823857"/>
          </a:xfrm>
          <a:prstGeom prst="rect">
            <a:avLst/>
          </a:prstGeom>
        </p:spPr>
      </p:pic>
    </p:spTree>
    <p:extLst>
      <p:ext uri="{BB962C8B-B14F-4D97-AF65-F5344CB8AC3E}">
        <p14:creationId xmlns:p14="http://schemas.microsoft.com/office/powerpoint/2010/main" val="1695455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26FE36-2070-E872-DB78-4B5F798A32B2}"/>
              </a:ext>
            </a:extLst>
          </p:cNvPr>
          <p:cNvSpPr>
            <a:spLocks noGrp="1"/>
          </p:cNvSpPr>
          <p:nvPr>
            <p:ph idx="1"/>
          </p:nvPr>
        </p:nvSpPr>
        <p:spPr>
          <a:xfrm>
            <a:off x="337457" y="174172"/>
            <a:ext cx="11582400" cy="6281058"/>
          </a:xfrm>
        </p:spPr>
        <p:txBody>
          <a:bodyPr>
            <a:noAutofit/>
          </a:bodyPr>
          <a:lstStyle/>
          <a:p>
            <a:pPr marL="0" indent="0">
              <a:buNone/>
            </a:pPr>
            <a:endParaRPr lang="en-US" sz="2100" dirty="0"/>
          </a:p>
          <a:p>
            <a:r>
              <a:rPr lang="en-US" sz="2200" b="1" dirty="0">
                <a:solidFill>
                  <a:srgbClr val="002060"/>
                </a:solidFill>
                <a:highlight>
                  <a:srgbClr val="C0C0C0"/>
                </a:highlight>
              </a:rPr>
              <a:t>Real-World Example: Uber</a:t>
            </a:r>
          </a:p>
          <a:p>
            <a:pPr marL="0" indent="0">
              <a:buNone/>
            </a:pPr>
            <a:r>
              <a:rPr lang="en-US" sz="2100" dirty="0">
                <a:solidFill>
                  <a:srgbClr val="002060"/>
                </a:solidFill>
              </a:rPr>
              <a:t>1. </a:t>
            </a:r>
            <a:r>
              <a:rPr lang="en-US" sz="2100" b="1" dirty="0">
                <a:solidFill>
                  <a:srgbClr val="002060"/>
                </a:solidFill>
              </a:rPr>
              <a:t>Tracking Driver Locations:</a:t>
            </a:r>
          </a:p>
          <a:p>
            <a:r>
              <a:rPr lang="en-US" sz="2100" dirty="0">
                <a:solidFill>
                  <a:srgbClr val="002060"/>
                </a:solidFill>
              </a:rPr>
              <a:t>Producers (Drivers): The drivers' mobile apps act as producers that continuously send updates about their GPS location to Kafka.</a:t>
            </a:r>
          </a:p>
          <a:p>
            <a:r>
              <a:rPr lang="en-US" sz="2100" dirty="0">
                <a:solidFill>
                  <a:srgbClr val="002060"/>
                </a:solidFill>
              </a:rPr>
              <a:t>Topics (Driver Locations): Kafka topics are used to store real-time updates of driver locations. Each driver's location update is a message in the topic.</a:t>
            </a:r>
          </a:p>
          <a:p>
            <a:r>
              <a:rPr lang="en-US" sz="2100" dirty="0">
                <a:solidFill>
                  <a:srgbClr val="002060"/>
                </a:solidFill>
              </a:rPr>
              <a:t>Consumers (Dispatcher, Rider App): The dispatcher system and rider app act as consumers that subscribe to the driver locations topic to track nearby drivers.</a:t>
            </a:r>
          </a:p>
          <a:p>
            <a:pPr marL="0" indent="0">
              <a:buNone/>
            </a:pPr>
            <a:r>
              <a:rPr lang="en-US" sz="2100" dirty="0">
                <a:solidFill>
                  <a:srgbClr val="002060"/>
                </a:solidFill>
              </a:rPr>
              <a:t>2. </a:t>
            </a:r>
            <a:r>
              <a:rPr lang="en-US" sz="2100" b="1" dirty="0">
                <a:solidFill>
                  <a:srgbClr val="002060"/>
                </a:solidFill>
              </a:rPr>
              <a:t>Handling Customer Requests:</a:t>
            </a:r>
          </a:p>
          <a:p>
            <a:r>
              <a:rPr lang="en-US" sz="2100" dirty="0">
                <a:solidFill>
                  <a:srgbClr val="002060"/>
                </a:solidFill>
              </a:rPr>
              <a:t>Producers (Rider App): When a rider requests a ride, the rider app sends a ride request message to Kafka.</a:t>
            </a:r>
          </a:p>
          <a:p>
            <a:r>
              <a:rPr lang="en-US" sz="2100" dirty="0">
                <a:solidFill>
                  <a:srgbClr val="002060"/>
                </a:solidFill>
              </a:rPr>
              <a:t>Topics (Ride Requests): Kafka topics are used to store ride requests from riders. Each ride request is a message in the topic.</a:t>
            </a:r>
          </a:p>
          <a:p>
            <a:r>
              <a:rPr lang="en-US" sz="2100" dirty="0">
                <a:solidFill>
                  <a:srgbClr val="002060"/>
                </a:solidFill>
              </a:rPr>
              <a:t>Consumers (Dispatcher, Drivers): The dispatcher system consumes ride request messages and assigns them to available drivers based on their current locations and ride preferences.</a:t>
            </a:r>
          </a:p>
          <a:p>
            <a:pPr marL="0" indent="0">
              <a:buNone/>
            </a:pPr>
            <a:endParaRPr lang="en-IN" sz="2100" dirty="0"/>
          </a:p>
        </p:txBody>
      </p:sp>
    </p:spTree>
    <p:extLst>
      <p:ext uri="{BB962C8B-B14F-4D97-AF65-F5344CB8AC3E}">
        <p14:creationId xmlns:p14="http://schemas.microsoft.com/office/powerpoint/2010/main" val="3932370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3171BB-2285-01D4-8424-18FF6B15081F}"/>
              </a:ext>
            </a:extLst>
          </p:cNvPr>
          <p:cNvSpPr>
            <a:spLocks noGrp="1"/>
          </p:cNvSpPr>
          <p:nvPr>
            <p:ph idx="1"/>
          </p:nvPr>
        </p:nvSpPr>
        <p:spPr>
          <a:xfrm>
            <a:off x="402771" y="587828"/>
            <a:ext cx="11451772" cy="5910943"/>
          </a:xfrm>
        </p:spPr>
        <p:txBody>
          <a:bodyPr>
            <a:normAutofit/>
          </a:bodyPr>
          <a:lstStyle/>
          <a:p>
            <a:pPr marL="0" indent="0">
              <a:buNone/>
            </a:pPr>
            <a:r>
              <a:rPr lang="en-US" sz="2200" dirty="0"/>
              <a:t>3</a:t>
            </a:r>
            <a:r>
              <a:rPr lang="en-US" sz="2200" dirty="0">
                <a:solidFill>
                  <a:srgbClr val="002060"/>
                </a:solidFill>
              </a:rPr>
              <a:t>. </a:t>
            </a:r>
            <a:r>
              <a:rPr lang="en-US" sz="2200" b="1" dirty="0">
                <a:solidFill>
                  <a:srgbClr val="002060"/>
                </a:solidFill>
              </a:rPr>
              <a:t>Facilitating Communication:</a:t>
            </a:r>
          </a:p>
          <a:p>
            <a:r>
              <a:rPr lang="en-US" sz="2200" dirty="0">
                <a:solidFill>
                  <a:srgbClr val="002060"/>
                </a:solidFill>
              </a:rPr>
              <a:t>Topics (Driver-Rider Communication): Kafka topics can be used to facilitate communication between drivers and riders during the ride. Messages related to ride updates, pickup locations, drop-off points, and other notifications are exchanged through Kafka.</a:t>
            </a:r>
          </a:p>
          <a:p>
            <a:r>
              <a:rPr lang="en-US" sz="2200" dirty="0">
                <a:solidFill>
                  <a:srgbClr val="002060"/>
                </a:solidFill>
              </a:rPr>
              <a:t>Consumers (Drivers, Riders): Both drivers and riders subscribe to relevant topics to receive real-time updates and notifications about the ride status.</a:t>
            </a:r>
          </a:p>
          <a:p>
            <a:pPr marL="0" indent="0">
              <a:buNone/>
            </a:pPr>
            <a:r>
              <a:rPr lang="en-US" sz="2200" dirty="0">
                <a:solidFill>
                  <a:srgbClr val="002060"/>
                </a:solidFill>
              </a:rPr>
              <a:t>4. </a:t>
            </a:r>
            <a:r>
              <a:rPr lang="en-US" sz="2200" b="1" dirty="0">
                <a:solidFill>
                  <a:srgbClr val="002060"/>
                </a:solidFill>
              </a:rPr>
              <a:t>Benefits of Kafka:</a:t>
            </a:r>
          </a:p>
          <a:p>
            <a:r>
              <a:rPr lang="en-US" sz="2200" dirty="0">
                <a:solidFill>
                  <a:srgbClr val="002060"/>
                </a:solidFill>
              </a:rPr>
              <a:t>Real-Time Tracking: Kafka enables real-time tracking of driver locations and ride requests, allowing for efficient matching of drivers and riders.</a:t>
            </a:r>
          </a:p>
          <a:p>
            <a:r>
              <a:rPr lang="en-US" sz="2200" dirty="0">
                <a:solidFill>
                  <a:srgbClr val="002060"/>
                </a:solidFill>
              </a:rPr>
              <a:t>Scalability: Kafka's distributed architecture can handle high volumes of messages and ensure that data is processed and delivered reliably.</a:t>
            </a:r>
          </a:p>
          <a:p>
            <a:r>
              <a:rPr lang="en-US" sz="2200" dirty="0">
                <a:solidFill>
                  <a:srgbClr val="002060"/>
                </a:solidFill>
              </a:rPr>
              <a:t>Fault Tolerance: Kafka provides fault tolerance and data replication, ensuring that messages are not lost even in the event of failures or network issues.</a:t>
            </a:r>
          </a:p>
          <a:p>
            <a:r>
              <a:rPr lang="en-US" sz="2200" dirty="0">
                <a:solidFill>
                  <a:srgbClr val="002060"/>
                </a:solidFill>
              </a:rPr>
              <a:t>Flexibility: Kafka's pub-sub model allows for decoupling of components, making it easy to add new features and scale the system as needed. </a:t>
            </a:r>
          </a:p>
          <a:p>
            <a:endParaRPr lang="en-IN" dirty="0"/>
          </a:p>
        </p:txBody>
      </p:sp>
    </p:spTree>
    <p:extLst>
      <p:ext uri="{BB962C8B-B14F-4D97-AF65-F5344CB8AC3E}">
        <p14:creationId xmlns:p14="http://schemas.microsoft.com/office/powerpoint/2010/main" val="1000649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9B72-CBC8-C37F-3D04-155FCB9CD069}"/>
              </a:ext>
            </a:extLst>
          </p:cNvPr>
          <p:cNvSpPr>
            <a:spLocks noGrp="1"/>
          </p:cNvSpPr>
          <p:nvPr>
            <p:ph type="title"/>
          </p:nvPr>
        </p:nvSpPr>
        <p:spPr/>
        <p:txBody>
          <a:bodyPr>
            <a:normAutofit/>
          </a:bodyPr>
          <a:lstStyle/>
          <a:p>
            <a:r>
              <a:rPr lang="en-US" sz="2400" dirty="0">
                <a:solidFill>
                  <a:srgbClr val="002060"/>
                </a:solidFill>
                <a:latin typeface="Calibri (Body)"/>
              </a:rPr>
              <a:t>We have an example, where we have a broker with three topics, where each topic has 8 partitions. [T1:invoices, T2:orders and T3:reports]</a:t>
            </a:r>
            <a:endParaRPr lang="en-IN" sz="2400" dirty="0">
              <a:solidFill>
                <a:srgbClr val="002060"/>
              </a:solidFill>
              <a:latin typeface="Calibri (Body)"/>
            </a:endParaRPr>
          </a:p>
        </p:txBody>
      </p:sp>
      <p:pic>
        <p:nvPicPr>
          <p:cNvPr id="5" name="Content Placeholder 4">
            <a:extLst>
              <a:ext uri="{FF2B5EF4-FFF2-40B4-BE49-F238E27FC236}">
                <a16:creationId xmlns:a16="http://schemas.microsoft.com/office/drawing/2014/main" id="{3121083B-8453-BCD6-88E5-425D4A996CA6}"/>
              </a:ext>
            </a:extLst>
          </p:cNvPr>
          <p:cNvPicPr>
            <a:picLocks noGrp="1" noChangeAspect="1"/>
          </p:cNvPicPr>
          <p:nvPr>
            <p:ph idx="1"/>
          </p:nvPr>
        </p:nvPicPr>
        <p:blipFill>
          <a:blip r:embed="rId2"/>
          <a:stretch>
            <a:fillRect/>
          </a:stretch>
        </p:blipFill>
        <p:spPr>
          <a:xfrm>
            <a:off x="838200" y="1796144"/>
            <a:ext cx="10515600" cy="4474028"/>
          </a:xfrm>
        </p:spPr>
      </p:pic>
    </p:spTree>
    <p:extLst>
      <p:ext uri="{BB962C8B-B14F-4D97-AF65-F5344CB8AC3E}">
        <p14:creationId xmlns:p14="http://schemas.microsoft.com/office/powerpoint/2010/main" val="3270407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63B91-3135-399B-82D1-74C65D7DC802}"/>
              </a:ext>
            </a:extLst>
          </p:cNvPr>
          <p:cNvSpPr>
            <a:spLocks noGrp="1"/>
          </p:cNvSpPr>
          <p:nvPr>
            <p:ph type="title"/>
          </p:nvPr>
        </p:nvSpPr>
        <p:spPr>
          <a:xfrm>
            <a:off x="685799" y="473982"/>
            <a:ext cx="10602686" cy="1325563"/>
          </a:xfrm>
        </p:spPr>
        <p:txBody>
          <a:bodyPr>
            <a:normAutofit/>
          </a:bodyPr>
          <a:lstStyle/>
          <a:p>
            <a:r>
              <a:rPr lang="en-US" sz="2400" dirty="0">
                <a:solidFill>
                  <a:srgbClr val="002060"/>
                </a:solidFill>
                <a:latin typeface="Calibri (Body)"/>
              </a:rPr>
              <a:t>The producer sends a record to partition 1 in topic 1(invoices) and since the partition is empty the record ends up at offset 0.</a:t>
            </a:r>
            <a:endParaRPr lang="en-IN" sz="2400" dirty="0">
              <a:solidFill>
                <a:srgbClr val="002060"/>
              </a:solidFill>
              <a:latin typeface="Calibri (Body)"/>
            </a:endParaRPr>
          </a:p>
        </p:txBody>
      </p:sp>
      <p:pic>
        <p:nvPicPr>
          <p:cNvPr id="5" name="Content Placeholder 4">
            <a:extLst>
              <a:ext uri="{FF2B5EF4-FFF2-40B4-BE49-F238E27FC236}">
                <a16:creationId xmlns:a16="http://schemas.microsoft.com/office/drawing/2014/main" id="{1B0A0933-E98C-592B-D2B8-D554B2597C4B}"/>
              </a:ext>
            </a:extLst>
          </p:cNvPr>
          <p:cNvPicPr>
            <a:picLocks noGrp="1" noChangeAspect="1"/>
          </p:cNvPicPr>
          <p:nvPr>
            <p:ph idx="1"/>
          </p:nvPr>
        </p:nvPicPr>
        <p:blipFill>
          <a:blip r:embed="rId2"/>
          <a:stretch>
            <a:fillRect/>
          </a:stretch>
        </p:blipFill>
        <p:spPr>
          <a:xfrm>
            <a:off x="925286" y="1926772"/>
            <a:ext cx="10123713" cy="4343400"/>
          </a:xfrm>
        </p:spPr>
      </p:pic>
    </p:spTree>
    <p:extLst>
      <p:ext uri="{BB962C8B-B14F-4D97-AF65-F5344CB8AC3E}">
        <p14:creationId xmlns:p14="http://schemas.microsoft.com/office/powerpoint/2010/main" val="2783241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FF38-6993-42C5-AA0C-ABE568D7837D}"/>
              </a:ext>
            </a:extLst>
          </p:cNvPr>
          <p:cNvSpPr>
            <a:spLocks noGrp="1"/>
          </p:cNvSpPr>
          <p:nvPr>
            <p:ph type="title"/>
          </p:nvPr>
        </p:nvSpPr>
        <p:spPr/>
        <p:txBody>
          <a:bodyPr>
            <a:normAutofit/>
          </a:bodyPr>
          <a:lstStyle/>
          <a:p>
            <a:r>
              <a:rPr lang="en-US" sz="2400" dirty="0">
                <a:latin typeface="Calibri (Body)"/>
              </a:rPr>
              <a:t>The next record is added to partition 1 will and up at offset 1, and the next record at offset 2, and so on.</a:t>
            </a:r>
            <a:endParaRPr lang="en-IN" sz="2400" dirty="0">
              <a:latin typeface="Calibri (Body)"/>
            </a:endParaRPr>
          </a:p>
        </p:txBody>
      </p:sp>
      <p:pic>
        <p:nvPicPr>
          <p:cNvPr id="5" name="Content Placeholder 4">
            <a:extLst>
              <a:ext uri="{FF2B5EF4-FFF2-40B4-BE49-F238E27FC236}">
                <a16:creationId xmlns:a16="http://schemas.microsoft.com/office/drawing/2014/main" id="{177A8DC0-0495-64C2-BBD4-D31738CA951E}"/>
              </a:ext>
            </a:extLst>
          </p:cNvPr>
          <p:cNvPicPr>
            <a:picLocks noGrp="1" noChangeAspect="1"/>
          </p:cNvPicPr>
          <p:nvPr>
            <p:ph idx="1"/>
          </p:nvPr>
        </p:nvPicPr>
        <p:blipFill>
          <a:blip r:embed="rId2"/>
          <a:stretch>
            <a:fillRect/>
          </a:stretch>
        </p:blipFill>
        <p:spPr>
          <a:xfrm>
            <a:off x="838199" y="1611086"/>
            <a:ext cx="10515599" cy="4561113"/>
          </a:xfrm>
        </p:spPr>
      </p:pic>
    </p:spTree>
    <p:extLst>
      <p:ext uri="{BB962C8B-B14F-4D97-AF65-F5344CB8AC3E}">
        <p14:creationId xmlns:p14="http://schemas.microsoft.com/office/powerpoint/2010/main" val="3778490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761C0-B5FE-9A90-C408-A92CE8E744ED}"/>
              </a:ext>
            </a:extLst>
          </p:cNvPr>
          <p:cNvSpPr>
            <a:spLocks noGrp="1"/>
          </p:cNvSpPr>
          <p:nvPr>
            <p:ph type="title"/>
          </p:nvPr>
        </p:nvSpPr>
        <p:spPr>
          <a:xfrm>
            <a:off x="838200" y="365125"/>
            <a:ext cx="10515600" cy="1147989"/>
          </a:xfrm>
        </p:spPr>
        <p:txBody>
          <a:bodyPr/>
          <a:lstStyle/>
          <a:p>
            <a:r>
              <a:rPr lang="en-IN" b="1" dirty="0"/>
              <a:t>KAFKA Installation (Apache vs Confluent)</a:t>
            </a:r>
          </a:p>
        </p:txBody>
      </p:sp>
      <p:pic>
        <p:nvPicPr>
          <p:cNvPr id="5" name="Content Placeholder 4">
            <a:extLst>
              <a:ext uri="{FF2B5EF4-FFF2-40B4-BE49-F238E27FC236}">
                <a16:creationId xmlns:a16="http://schemas.microsoft.com/office/drawing/2014/main" id="{D2DD5CE9-7078-27F8-EF46-8CEAC3E7E0B4}"/>
              </a:ext>
            </a:extLst>
          </p:cNvPr>
          <p:cNvPicPr>
            <a:picLocks noGrp="1" noChangeAspect="1"/>
          </p:cNvPicPr>
          <p:nvPr>
            <p:ph idx="1"/>
          </p:nvPr>
        </p:nvPicPr>
        <p:blipFill>
          <a:blip r:embed="rId2"/>
          <a:stretch>
            <a:fillRect/>
          </a:stretch>
        </p:blipFill>
        <p:spPr>
          <a:xfrm>
            <a:off x="838199" y="1690688"/>
            <a:ext cx="10384971" cy="4492397"/>
          </a:xfrm>
        </p:spPr>
      </p:pic>
    </p:spTree>
    <p:extLst>
      <p:ext uri="{BB962C8B-B14F-4D97-AF65-F5344CB8AC3E}">
        <p14:creationId xmlns:p14="http://schemas.microsoft.com/office/powerpoint/2010/main" val="2793239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B38D-A202-1527-3174-09687883440B}"/>
              </a:ext>
            </a:extLst>
          </p:cNvPr>
          <p:cNvSpPr>
            <a:spLocks noGrp="1"/>
          </p:cNvSpPr>
          <p:nvPr>
            <p:ph type="title"/>
          </p:nvPr>
        </p:nvSpPr>
        <p:spPr>
          <a:xfrm>
            <a:off x="598714" y="354239"/>
            <a:ext cx="6215743" cy="897617"/>
          </a:xfrm>
        </p:spPr>
        <p:txBody>
          <a:bodyPr/>
          <a:lstStyle/>
          <a:p>
            <a:r>
              <a:rPr lang="en-IN" b="1" dirty="0">
                <a:solidFill>
                  <a:srgbClr val="002060"/>
                </a:solidFill>
              </a:rPr>
              <a:t>Demo-1: Kafka CLI</a:t>
            </a:r>
          </a:p>
        </p:txBody>
      </p:sp>
      <p:sp>
        <p:nvSpPr>
          <p:cNvPr id="3" name="Content Placeholder 2">
            <a:extLst>
              <a:ext uri="{FF2B5EF4-FFF2-40B4-BE49-F238E27FC236}">
                <a16:creationId xmlns:a16="http://schemas.microsoft.com/office/drawing/2014/main" id="{BB44E969-72CB-6B37-4A1C-E47F68D84F4B}"/>
              </a:ext>
            </a:extLst>
          </p:cNvPr>
          <p:cNvSpPr>
            <a:spLocks noGrp="1"/>
          </p:cNvSpPr>
          <p:nvPr>
            <p:ph idx="1"/>
          </p:nvPr>
        </p:nvSpPr>
        <p:spPr>
          <a:xfrm>
            <a:off x="598714" y="1426029"/>
            <a:ext cx="11049000" cy="4750934"/>
          </a:xfrm>
        </p:spPr>
        <p:txBody>
          <a:bodyPr>
            <a:normAutofit lnSpcReduction="10000"/>
          </a:bodyPr>
          <a:lstStyle/>
          <a:p>
            <a:r>
              <a:rPr lang="en-IN" sz="2200" b="1" dirty="0">
                <a:solidFill>
                  <a:srgbClr val="002060"/>
                </a:solidFill>
              </a:rPr>
              <a:t>Start the zookeeper </a:t>
            </a:r>
            <a:r>
              <a:rPr lang="en-IN" sz="2200" dirty="0">
                <a:solidFill>
                  <a:srgbClr val="002060"/>
                </a:solidFill>
              </a:rPr>
              <a:t>[2181]</a:t>
            </a:r>
          </a:p>
          <a:p>
            <a:pPr marL="0" indent="0">
              <a:buNone/>
            </a:pPr>
            <a:r>
              <a:rPr lang="en-IN" sz="2200" dirty="0">
                <a:solidFill>
                  <a:srgbClr val="002060"/>
                </a:solidFill>
              </a:rPr>
              <a:t>    </a:t>
            </a:r>
            <a:r>
              <a:rPr lang="en-IN" sz="2200" dirty="0" err="1">
                <a:solidFill>
                  <a:srgbClr val="0070C0"/>
                </a:solidFill>
              </a:rPr>
              <a:t>cmd</a:t>
            </a:r>
            <a:r>
              <a:rPr lang="en-IN" sz="2200" dirty="0">
                <a:solidFill>
                  <a:srgbClr val="0070C0"/>
                </a:solidFill>
              </a:rPr>
              <a:t>&gt; .\bin\windows\zookeeper-server-start.bat .\config\</a:t>
            </a:r>
            <a:r>
              <a:rPr lang="en-IN" sz="2200" dirty="0" err="1">
                <a:solidFill>
                  <a:srgbClr val="0070C0"/>
                </a:solidFill>
              </a:rPr>
              <a:t>zookeeper.properties</a:t>
            </a:r>
            <a:endParaRPr lang="en-IN" sz="2200" dirty="0">
              <a:solidFill>
                <a:srgbClr val="0070C0"/>
              </a:solidFill>
            </a:endParaRPr>
          </a:p>
          <a:p>
            <a:r>
              <a:rPr lang="en-IN" sz="2200" b="1" dirty="0">
                <a:solidFill>
                  <a:srgbClr val="002060"/>
                </a:solidFill>
              </a:rPr>
              <a:t>Start Kafka Server </a:t>
            </a:r>
            <a:r>
              <a:rPr lang="en-IN" sz="2200" dirty="0">
                <a:solidFill>
                  <a:srgbClr val="002060"/>
                </a:solidFill>
              </a:rPr>
              <a:t>[9092]</a:t>
            </a:r>
          </a:p>
          <a:p>
            <a:pPr marL="0" indent="0">
              <a:buNone/>
            </a:pPr>
            <a:r>
              <a:rPr lang="en-IN" sz="2200" dirty="0">
                <a:solidFill>
                  <a:srgbClr val="002060"/>
                </a:solidFill>
              </a:rPr>
              <a:t>    </a:t>
            </a:r>
            <a:r>
              <a:rPr lang="en-IN" sz="2200" dirty="0" err="1">
                <a:solidFill>
                  <a:srgbClr val="0070C0"/>
                </a:solidFill>
              </a:rPr>
              <a:t>cmd</a:t>
            </a:r>
            <a:r>
              <a:rPr lang="en-IN" sz="2200" dirty="0">
                <a:solidFill>
                  <a:srgbClr val="0070C0"/>
                </a:solidFill>
              </a:rPr>
              <a:t>&gt; .\bin\windows\kafka-server-start.bat .\config\</a:t>
            </a:r>
            <a:r>
              <a:rPr lang="en-IN" sz="2200" dirty="0" err="1">
                <a:solidFill>
                  <a:srgbClr val="0070C0"/>
                </a:solidFill>
              </a:rPr>
              <a:t>server.properties</a:t>
            </a:r>
            <a:endParaRPr lang="en-IN" sz="2200" dirty="0">
              <a:solidFill>
                <a:srgbClr val="0070C0"/>
              </a:solidFill>
            </a:endParaRPr>
          </a:p>
          <a:p>
            <a:r>
              <a:rPr lang="en-IN" sz="2200" b="1" dirty="0">
                <a:solidFill>
                  <a:srgbClr val="002060"/>
                </a:solidFill>
              </a:rPr>
              <a:t>Create Kafka Topic</a:t>
            </a:r>
          </a:p>
          <a:p>
            <a:pPr marL="0" indent="0">
              <a:buNone/>
            </a:pPr>
            <a:r>
              <a:rPr lang="en-IN" sz="2200" dirty="0">
                <a:solidFill>
                  <a:srgbClr val="002060"/>
                </a:solidFill>
              </a:rPr>
              <a:t>   </a:t>
            </a:r>
            <a:r>
              <a:rPr lang="en-IN" sz="2200" dirty="0">
                <a:solidFill>
                  <a:srgbClr val="0070C0"/>
                </a:solidFill>
              </a:rPr>
              <a:t>bin\windows\kafka-topics.bat --bootstrap-server localhost:9092 --create --topic </a:t>
            </a:r>
            <a:r>
              <a:rPr lang="en-IN" sz="2200" dirty="0" err="1">
                <a:solidFill>
                  <a:srgbClr val="0070C0"/>
                </a:solidFill>
              </a:rPr>
              <a:t>your_topic_name</a:t>
            </a:r>
            <a:r>
              <a:rPr lang="en-IN" sz="2200" dirty="0">
                <a:solidFill>
                  <a:srgbClr val="0070C0"/>
                </a:solidFill>
              </a:rPr>
              <a:t> --partitions 3 --replication-factor 1</a:t>
            </a:r>
          </a:p>
          <a:p>
            <a:r>
              <a:rPr lang="en-IN" sz="2200" b="1" dirty="0">
                <a:solidFill>
                  <a:srgbClr val="002060"/>
                </a:solidFill>
              </a:rPr>
              <a:t>Kafka Producer</a:t>
            </a:r>
          </a:p>
          <a:p>
            <a:pPr marL="0" indent="0">
              <a:buNone/>
            </a:pPr>
            <a:r>
              <a:rPr lang="en-IN" sz="2200" dirty="0">
                <a:solidFill>
                  <a:srgbClr val="002060"/>
                </a:solidFill>
              </a:rPr>
              <a:t>    </a:t>
            </a:r>
            <a:r>
              <a:rPr lang="en-IN" sz="2100" dirty="0">
                <a:solidFill>
                  <a:srgbClr val="0070C0"/>
                </a:solidFill>
              </a:rPr>
              <a:t>.\bin\windows\kafka-console-producer.bat --broker-list localhost:9092 --topic dummy-topic</a:t>
            </a:r>
          </a:p>
          <a:p>
            <a:r>
              <a:rPr lang="en-IN" sz="2200" b="1" dirty="0">
                <a:solidFill>
                  <a:srgbClr val="002060"/>
                </a:solidFill>
              </a:rPr>
              <a:t>Kafka Consumer</a:t>
            </a:r>
          </a:p>
          <a:p>
            <a:r>
              <a:rPr lang="en-IN" sz="2200" dirty="0">
                <a:solidFill>
                  <a:srgbClr val="0070C0"/>
                </a:solidFill>
              </a:rPr>
              <a:t>.\bin\windows\kafka-console-consumer.bat --bootstrap-server localhost:9092 --topic dummy-topic --from-beginning</a:t>
            </a:r>
          </a:p>
          <a:p>
            <a:endParaRPr lang="en-IN" sz="2200" dirty="0"/>
          </a:p>
          <a:p>
            <a:endParaRPr lang="en-IN" sz="2200" dirty="0"/>
          </a:p>
        </p:txBody>
      </p:sp>
    </p:spTree>
    <p:extLst>
      <p:ext uri="{BB962C8B-B14F-4D97-AF65-F5344CB8AC3E}">
        <p14:creationId xmlns:p14="http://schemas.microsoft.com/office/powerpoint/2010/main" val="3167423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5FB0-F08B-637C-6BDC-28F5B6A42A81}"/>
              </a:ext>
            </a:extLst>
          </p:cNvPr>
          <p:cNvSpPr>
            <a:spLocks noGrp="1"/>
          </p:cNvSpPr>
          <p:nvPr>
            <p:ph type="title"/>
          </p:nvPr>
        </p:nvSpPr>
        <p:spPr>
          <a:xfrm>
            <a:off x="838200" y="408668"/>
            <a:ext cx="10515600" cy="1325563"/>
          </a:xfrm>
        </p:spPr>
        <p:txBody>
          <a:bodyPr/>
          <a:lstStyle/>
          <a:p>
            <a:r>
              <a:rPr lang="en-IN" b="1" dirty="0">
                <a:solidFill>
                  <a:srgbClr val="002060"/>
                </a:solidFill>
              </a:rPr>
              <a:t>Problem Statement</a:t>
            </a:r>
          </a:p>
        </p:txBody>
      </p:sp>
      <p:sp>
        <p:nvSpPr>
          <p:cNvPr id="3" name="Content Placeholder 2">
            <a:extLst>
              <a:ext uri="{FF2B5EF4-FFF2-40B4-BE49-F238E27FC236}">
                <a16:creationId xmlns:a16="http://schemas.microsoft.com/office/drawing/2014/main" id="{477ECE60-239A-146F-CE42-0403F7C917D8}"/>
              </a:ext>
            </a:extLst>
          </p:cNvPr>
          <p:cNvSpPr>
            <a:spLocks noGrp="1"/>
          </p:cNvSpPr>
          <p:nvPr>
            <p:ph idx="1"/>
          </p:nvPr>
        </p:nvSpPr>
        <p:spPr/>
        <p:txBody>
          <a:bodyPr>
            <a:normAutofit lnSpcReduction="10000"/>
          </a:bodyPr>
          <a:lstStyle/>
          <a:p>
            <a:pPr marL="0" indent="0">
              <a:buNone/>
            </a:pPr>
            <a:r>
              <a:rPr lang="en-US" sz="2300" dirty="0">
                <a:solidFill>
                  <a:srgbClr val="002060"/>
                </a:solidFill>
              </a:rPr>
              <a:t>A common problem faced by many modern applications: handling high volumes of data and ensuring reliable communication between different components of a distributed system. We can’t achieve this by using RDBMS.</a:t>
            </a:r>
          </a:p>
          <a:p>
            <a:pPr marL="0" indent="0">
              <a:buNone/>
            </a:pPr>
            <a:endParaRPr lang="en-US" sz="2300" dirty="0">
              <a:solidFill>
                <a:srgbClr val="002060"/>
              </a:solidFill>
            </a:endParaRPr>
          </a:p>
          <a:p>
            <a:pPr marL="0" indent="0">
              <a:buNone/>
            </a:pPr>
            <a:r>
              <a:rPr lang="en-US" sz="2300" b="1" dirty="0">
                <a:solidFill>
                  <a:srgbClr val="002060"/>
                </a:solidFill>
              </a:rPr>
              <a:t>Handling High Volumes of Data:</a:t>
            </a:r>
          </a:p>
          <a:p>
            <a:r>
              <a:rPr lang="en-US" sz="2300" dirty="0">
                <a:solidFill>
                  <a:srgbClr val="002060"/>
                </a:solidFill>
              </a:rPr>
              <a:t>Modern applications generate and process vast amounts of data in real-time. Traditional messaging systems may struggle to handle the volume and velocity of data efficiently.</a:t>
            </a:r>
          </a:p>
          <a:p>
            <a:pPr marL="0" indent="0">
              <a:buNone/>
            </a:pPr>
            <a:r>
              <a:rPr lang="en-US" sz="2300" b="1" dirty="0">
                <a:solidFill>
                  <a:srgbClr val="002060"/>
                </a:solidFill>
              </a:rPr>
              <a:t>Reliable Communication:</a:t>
            </a:r>
          </a:p>
          <a:p>
            <a:r>
              <a:rPr lang="en-US" sz="2300" dirty="0">
                <a:solidFill>
                  <a:srgbClr val="002060"/>
                </a:solidFill>
              </a:rPr>
              <a:t>In a distributed system, different components need to communicate with each other reliably. This includes sending messages, handling failures gracefully, and ensuring that messages are delivered in the correct order.</a:t>
            </a:r>
          </a:p>
          <a:p>
            <a:endParaRPr lang="en-US" sz="2200" dirty="0"/>
          </a:p>
          <a:p>
            <a:endParaRPr lang="en-US" sz="2200" dirty="0"/>
          </a:p>
          <a:p>
            <a:endParaRPr lang="en-US" sz="2200" dirty="0"/>
          </a:p>
        </p:txBody>
      </p:sp>
    </p:spTree>
    <p:extLst>
      <p:ext uri="{BB962C8B-B14F-4D97-AF65-F5344CB8AC3E}">
        <p14:creationId xmlns:p14="http://schemas.microsoft.com/office/powerpoint/2010/main" val="348960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5CB3C7-C0A9-2EC9-A466-59B27A6CB71E}"/>
              </a:ext>
            </a:extLst>
          </p:cNvPr>
          <p:cNvPicPr>
            <a:picLocks noChangeAspect="1"/>
          </p:cNvPicPr>
          <p:nvPr/>
        </p:nvPicPr>
        <p:blipFill>
          <a:blip r:embed="rId2"/>
          <a:stretch>
            <a:fillRect/>
          </a:stretch>
        </p:blipFill>
        <p:spPr>
          <a:xfrm>
            <a:off x="228599" y="247486"/>
            <a:ext cx="11691257" cy="3181514"/>
          </a:xfrm>
          <a:prstGeom prst="rect">
            <a:avLst/>
          </a:prstGeom>
        </p:spPr>
      </p:pic>
      <p:pic>
        <p:nvPicPr>
          <p:cNvPr id="9" name="Picture 8">
            <a:extLst>
              <a:ext uri="{FF2B5EF4-FFF2-40B4-BE49-F238E27FC236}">
                <a16:creationId xmlns:a16="http://schemas.microsoft.com/office/drawing/2014/main" id="{0B4F1CDC-0147-E93D-9D59-3E2C3963918D}"/>
              </a:ext>
            </a:extLst>
          </p:cNvPr>
          <p:cNvPicPr>
            <a:picLocks noChangeAspect="1"/>
          </p:cNvPicPr>
          <p:nvPr/>
        </p:nvPicPr>
        <p:blipFill>
          <a:blip r:embed="rId3"/>
          <a:stretch>
            <a:fillRect/>
          </a:stretch>
        </p:blipFill>
        <p:spPr>
          <a:xfrm>
            <a:off x="250371" y="3646712"/>
            <a:ext cx="11691257" cy="1314475"/>
          </a:xfrm>
          <a:prstGeom prst="rect">
            <a:avLst/>
          </a:prstGeom>
        </p:spPr>
      </p:pic>
      <p:pic>
        <p:nvPicPr>
          <p:cNvPr id="11" name="Picture 10">
            <a:extLst>
              <a:ext uri="{FF2B5EF4-FFF2-40B4-BE49-F238E27FC236}">
                <a16:creationId xmlns:a16="http://schemas.microsoft.com/office/drawing/2014/main" id="{5AB6D981-0CF5-4139-78E5-D32D683B5C99}"/>
              </a:ext>
            </a:extLst>
          </p:cNvPr>
          <p:cNvPicPr>
            <a:picLocks noChangeAspect="1"/>
          </p:cNvPicPr>
          <p:nvPr/>
        </p:nvPicPr>
        <p:blipFill>
          <a:blip r:embed="rId4"/>
          <a:stretch>
            <a:fillRect/>
          </a:stretch>
        </p:blipFill>
        <p:spPr>
          <a:xfrm>
            <a:off x="272143" y="5178899"/>
            <a:ext cx="11647712" cy="1404259"/>
          </a:xfrm>
          <a:prstGeom prst="rect">
            <a:avLst/>
          </a:prstGeom>
        </p:spPr>
      </p:pic>
    </p:spTree>
    <p:extLst>
      <p:ext uri="{BB962C8B-B14F-4D97-AF65-F5344CB8AC3E}">
        <p14:creationId xmlns:p14="http://schemas.microsoft.com/office/powerpoint/2010/main" val="257951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F3FE-B1ED-FD1B-D451-D23A9B7DFBAE}"/>
              </a:ext>
            </a:extLst>
          </p:cNvPr>
          <p:cNvSpPr>
            <a:spLocks noGrp="1"/>
          </p:cNvSpPr>
          <p:nvPr>
            <p:ph type="title"/>
          </p:nvPr>
        </p:nvSpPr>
        <p:spPr>
          <a:xfrm>
            <a:off x="598714" y="223612"/>
            <a:ext cx="5998029" cy="1126218"/>
          </a:xfrm>
        </p:spPr>
        <p:txBody>
          <a:bodyPr/>
          <a:lstStyle/>
          <a:p>
            <a:r>
              <a:rPr lang="en-IN" b="1" dirty="0">
                <a:solidFill>
                  <a:srgbClr val="002060"/>
                </a:solidFill>
              </a:rPr>
              <a:t>Offset Explorer</a:t>
            </a:r>
          </a:p>
        </p:txBody>
      </p:sp>
      <p:pic>
        <p:nvPicPr>
          <p:cNvPr id="5" name="Content Placeholder 4">
            <a:extLst>
              <a:ext uri="{FF2B5EF4-FFF2-40B4-BE49-F238E27FC236}">
                <a16:creationId xmlns:a16="http://schemas.microsoft.com/office/drawing/2014/main" id="{BB9EE5F5-9800-9260-BB34-3CEEDCD7519B}"/>
              </a:ext>
            </a:extLst>
          </p:cNvPr>
          <p:cNvPicPr>
            <a:picLocks noGrp="1" noChangeAspect="1"/>
          </p:cNvPicPr>
          <p:nvPr>
            <p:ph idx="1"/>
          </p:nvPr>
        </p:nvPicPr>
        <p:blipFill>
          <a:blip r:embed="rId2"/>
          <a:stretch>
            <a:fillRect/>
          </a:stretch>
        </p:blipFill>
        <p:spPr>
          <a:xfrm>
            <a:off x="751114" y="1436914"/>
            <a:ext cx="10809515" cy="4878284"/>
          </a:xfrm>
        </p:spPr>
      </p:pic>
    </p:spTree>
    <p:extLst>
      <p:ext uri="{BB962C8B-B14F-4D97-AF65-F5344CB8AC3E}">
        <p14:creationId xmlns:p14="http://schemas.microsoft.com/office/powerpoint/2010/main" val="3120915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FD75C3-E876-85CA-45D9-909FA4575340}"/>
              </a:ext>
            </a:extLst>
          </p:cNvPr>
          <p:cNvPicPr>
            <a:picLocks noChangeAspect="1"/>
          </p:cNvPicPr>
          <p:nvPr/>
        </p:nvPicPr>
        <p:blipFill>
          <a:blip r:embed="rId2"/>
          <a:stretch>
            <a:fillRect/>
          </a:stretch>
        </p:blipFill>
        <p:spPr>
          <a:xfrm>
            <a:off x="740230" y="609600"/>
            <a:ext cx="10678884" cy="5595257"/>
          </a:xfrm>
          <a:prstGeom prst="rect">
            <a:avLst/>
          </a:prstGeom>
        </p:spPr>
      </p:pic>
    </p:spTree>
    <p:extLst>
      <p:ext uri="{BB962C8B-B14F-4D97-AF65-F5344CB8AC3E}">
        <p14:creationId xmlns:p14="http://schemas.microsoft.com/office/powerpoint/2010/main" val="259403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3E46F9-16CC-29A3-D0C6-74A38E6B07C9}"/>
              </a:ext>
            </a:extLst>
          </p:cNvPr>
          <p:cNvPicPr>
            <a:picLocks noChangeAspect="1"/>
          </p:cNvPicPr>
          <p:nvPr/>
        </p:nvPicPr>
        <p:blipFill>
          <a:blip r:embed="rId2"/>
          <a:stretch>
            <a:fillRect/>
          </a:stretch>
        </p:blipFill>
        <p:spPr>
          <a:xfrm>
            <a:off x="685801" y="435429"/>
            <a:ext cx="10765970" cy="5965371"/>
          </a:xfrm>
          <a:prstGeom prst="rect">
            <a:avLst/>
          </a:prstGeom>
        </p:spPr>
      </p:pic>
    </p:spTree>
    <p:extLst>
      <p:ext uri="{BB962C8B-B14F-4D97-AF65-F5344CB8AC3E}">
        <p14:creationId xmlns:p14="http://schemas.microsoft.com/office/powerpoint/2010/main" val="2243520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5B73C-BA34-5D1B-A9C4-3795395EA9F7}"/>
              </a:ext>
            </a:extLst>
          </p:cNvPr>
          <p:cNvSpPr>
            <a:spLocks noGrp="1"/>
          </p:cNvSpPr>
          <p:nvPr>
            <p:ph type="title"/>
          </p:nvPr>
        </p:nvSpPr>
        <p:spPr>
          <a:xfrm>
            <a:off x="729343" y="408668"/>
            <a:ext cx="10515600" cy="1137104"/>
          </a:xfrm>
        </p:spPr>
        <p:txBody>
          <a:bodyPr/>
          <a:lstStyle/>
          <a:p>
            <a:r>
              <a:rPr lang="en-IN" b="1" dirty="0">
                <a:solidFill>
                  <a:srgbClr val="002060"/>
                </a:solidFill>
              </a:rPr>
              <a:t>Bulk Push</a:t>
            </a:r>
          </a:p>
        </p:txBody>
      </p:sp>
      <p:sp>
        <p:nvSpPr>
          <p:cNvPr id="3" name="Content Placeholder 2">
            <a:extLst>
              <a:ext uri="{FF2B5EF4-FFF2-40B4-BE49-F238E27FC236}">
                <a16:creationId xmlns:a16="http://schemas.microsoft.com/office/drawing/2014/main" id="{FCE15DAD-922C-8E2C-C579-767341558EC8}"/>
              </a:ext>
            </a:extLst>
          </p:cNvPr>
          <p:cNvSpPr>
            <a:spLocks noGrp="1"/>
          </p:cNvSpPr>
          <p:nvPr>
            <p:ph idx="1"/>
          </p:nvPr>
        </p:nvSpPr>
        <p:spPr>
          <a:xfrm>
            <a:off x="838200" y="1654629"/>
            <a:ext cx="10515600" cy="4522334"/>
          </a:xfrm>
        </p:spPr>
        <p:txBody>
          <a:bodyPr>
            <a:normAutofit/>
          </a:bodyPr>
          <a:lstStyle/>
          <a:p>
            <a:r>
              <a:rPr lang="en-IN" sz="2200" dirty="0">
                <a:solidFill>
                  <a:srgbClr val="002060"/>
                </a:solidFill>
              </a:rPr>
              <a:t>Push bulk messages using CSV file.</a:t>
            </a:r>
          </a:p>
          <a:p>
            <a:pPr marL="0" indent="0">
              <a:buNone/>
            </a:pPr>
            <a:r>
              <a:rPr lang="en-IN" sz="2200" dirty="0">
                <a:solidFill>
                  <a:srgbClr val="002060"/>
                </a:solidFill>
              </a:rPr>
              <a:t>    </a:t>
            </a:r>
            <a:r>
              <a:rPr lang="en-IN" sz="2200" b="1" dirty="0">
                <a:solidFill>
                  <a:srgbClr val="002060"/>
                </a:solidFill>
              </a:rPr>
              <a:t>type</a:t>
            </a:r>
            <a:r>
              <a:rPr lang="en-IN" sz="2200" dirty="0">
                <a:solidFill>
                  <a:srgbClr val="002060"/>
                </a:solidFill>
              </a:rPr>
              <a:t> C:\demo\pushMessages.csv </a:t>
            </a:r>
            <a:r>
              <a:rPr lang="en-IN" sz="2200" b="1" dirty="0">
                <a:solidFill>
                  <a:srgbClr val="002060"/>
                </a:solidFill>
                <a:highlight>
                  <a:srgbClr val="C0C0C0"/>
                </a:highlight>
              </a:rPr>
              <a:t>|</a:t>
            </a:r>
            <a:r>
              <a:rPr lang="en-IN" sz="2200" dirty="0">
                <a:solidFill>
                  <a:srgbClr val="002060"/>
                </a:solidFill>
              </a:rPr>
              <a:t> .\bin\windows\kafka-console-producer.bat --broker-list localhost:9092 </a:t>
            </a:r>
            <a:r>
              <a:rPr lang="en-IN" sz="2200" b="1" dirty="0">
                <a:solidFill>
                  <a:srgbClr val="002060"/>
                </a:solidFill>
              </a:rPr>
              <a:t>--topic </a:t>
            </a:r>
            <a:r>
              <a:rPr lang="en-IN" sz="2200" dirty="0">
                <a:solidFill>
                  <a:srgbClr val="002060"/>
                </a:solidFill>
              </a:rPr>
              <a:t>dummy-topic</a:t>
            </a:r>
          </a:p>
          <a:p>
            <a:r>
              <a:rPr lang="en-US" sz="2200" dirty="0">
                <a:solidFill>
                  <a:srgbClr val="002060"/>
                </a:solidFill>
              </a:rPr>
              <a:t>type C:\demo\pushMessages.csv reads the contents of the CSV file.</a:t>
            </a:r>
            <a:endParaRPr lang="en-IN" sz="2200" dirty="0">
              <a:solidFill>
                <a:srgbClr val="002060"/>
              </a:solidFill>
            </a:endParaRPr>
          </a:p>
          <a:p>
            <a:r>
              <a:rPr lang="en-US" sz="2200" dirty="0">
                <a:solidFill>
                  <a:srgbClr val="002060"/>
                </a:solidFill>
              </a:rPr>
              <a:t>| (pipe) sends the output of the type command as input to the kafka-console-producer.bat script.</a:t>
            </a:r>
            <a:endParaRPr lang="en-IN" sz="2200" dirty="0">
              <a:solidFill>
                <a:srgbClr val="002060"/>
              </a:solidFill>
            </a:endParaRPr>
          </a:p>
          <a:p>
            <a:r>
              <a:rPr lang="en-US" sz="2200" dirty="0">
                <a:solidFill>
                  <a:srgbClr val="002060"/>
                </a:solidFill>
              </a:rPr>
              <a:t>.\bin\windows\kafka-console-producer.bat is the path to the Kafka console producer script.</a:t>
            </a:r>
            <a:endParaRPr lang="en-IN" sz="2200" dirty="0">
              <a:solidFill>
                <a:srgbClr val="002060"/>
              </a:solidFill>
            </a:endParaRPr>
          </a:p>
          <a:p>
            <a:r>
              <a:rPr lang="en-US" sz="2200" b="1" dirty="0">
                <a:solidFill>
                  <a:srgbClr val="002060"/>
                </a:solidFill>
              </a:rPr>
              <a:t>--broker-list </a:t>
            </a:r>
            <a:r>
              <a:rPr lang="en-US" sz="2200" dirty="0">
                <a:solidFill>
                  <a:srgbClr val="002060"/>
                </a:solidFill>
              </a:rPr>
              <a:t>localhost:9092 specifies the Kafka broker(s) to which messages will be produced.</a:t>
            </a:r>
            <a:endParaRPr lang="en-IN" sz="2200" dirty="0">
              <a:solidFill>
                <a:srgbClr val="002060"/>
              </a:solidFill>
            </a:endParaRPr>
          </a:p>
          <a:p>
            <a:r>
              <a:rPr lang="en-US" sz="2200" dirty="0">
                <a:solidFill>
                  <a:srgbClr val="002060"/>
                </a:solidFill>
              </a:rPr>
              <a:t>--topic dummy-topic specifies the name of the Kafka topic to which messages will be produced.</a:t>
            </a:r>
            <a:endParaRPr lang="en-IN" sz="2200" dirty="0">
              <a:solidFill>
                <a:srgbClr val="002060"/>
              </a:solidFill>
            </a:endParaRPr>
          </a:p>
        </p:txBody>
      </p:sp>
    </p:spTree>
    <p:extLst>
      <p:ext uri="{BB962C8B-B14F-4D97-AF65-F5344CB8AC3E}">
        <p14:creationId xmlns:p14="http://schemas.microsoft.com/office/powerpoint/2010/main" val="3821192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95E3C-C968-9061-070D-959896E2CDA2}"/>
              </a:ext>
            </a:extLst>
          </p:cNvPr>
          <p:cNvSpPr>
            <a:spLocks noGrp="1"/>
          </p:cNvSpPr>
          <p:nvPr>
            <p:ph type="title"/>
          </p:nvPr>
        </p:nvSpPr>
        <p:spPr>
          <a:xfrm>
            <a:off x="631371" y="278040"/>
            <a:ext cx="10515600" cy="1060904"/>
          </a:xfrm>
        </p:spPr>
        <p:txBody>
          <a:bodyPr/>
          <a:lstStyle/>
          <a:p>
            <a:r>
              <a:rPr lang="en-IN" b="1" dirty="0">
                <a:solidFill>
                  <a:srgbClr val="002060"/>
                </a:solidFill>
              </a:rPr>
              <a:t>Message in all Partitions</a:t>
            </a:r>
          </a:p>
        </p:txBody>
      </p:sp>
      <p:pic>
        <p:nvPicPr>
          <p:cNvPr id="5" name="Content Placeholder 4">
            <a:extLst>
              <a:ext uri="{FF2B5EF4-FFF2-40B4-BE49-F238E27FC236}">
                <a16:creationId xmlns:a16="http://schemas.microsoft.com/office/drawing/2014/main" id="{53A5F8D6-DC4A-58AB-0DD6-EDBD48AE2828}"/>
              </a:ext>
            </a:extLst>
          </p:cNvPr>
          <p:cNvPicPr>
            <a:picLocks noGrp="1" noChangeAspect="1"/>
          </p:cNvPicPr>
          <p:nvPr>
            <p:ph idx="1"/>
          </p:nvPr>
        </p:nvPicPr>
        <p:blipFill>
          <a:blip r:embed="rId2"/>
          <a:stretch>
            <a:fillRect/>
          </a:stretch>
        </p:blipFill>
        <p:spPr>
          <a:xfrm>
            <a:off x="838200" y="1502229"/>
            <a:ext cx="10591799" cy="4800600"/>
          </a:xfrm>
        </p:spPr>
      </p:pic>
    </p:spTree>
    <p:extLst>
      <p:ext uri="{BB962C8B-B14F-4D97-AF65-F5344CB8AC3E}">
        <p14:creationId xmlns:p14="http://schemas.microsoft.com/office/powerpoint/2010/main" val="2543701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93776-FFCB-0EB0-54EB-ED9862D7A3CF}"/>
              </a:ext>
            </a:extLst>
          </p:cNvPr>
          <p:cNvSpPr>
            <a:spLocks noGrp="1"/>
          </p:cNvSpPr>
          <p:nvPr>
            <p:ph type="title"/>
          </p:nvPr>
        </p:nvSpPr>
        <p:spPr>
          <a:xfrm>
            <a:off x="544286" y="245382"/>
            <a:ext cx="10646229" cy="1093561"/>
          </a:xfrm>
        </p:spPr>
        <p:txBody>
          <a:bodyPr/>
          <a:lstStyle/>
          <a:p>
            <a:r>
              <a:rPr lang="en-IN" b="1" dirty="0">
                <a:solidFill>
                  <a:srgbClr val="002060"/>
                </a:solidFill>
              </a:rPr>
              <a:t>Demo-2: Kraft Mode</a:t>
            </a:r>
          </a:p>
        </p:txBody>
      </p:sp>
      <p:sp>
        <p:nvSpPr>
          <p:cNvPr id="3" name="Content Placeholder 2">
            <a:extLst>
              <a:ext uri="{FF2B5EF4-FFF2-40B4-BE49-F238E27FC236}">
                <a16:creationId xmlns:a16="http://schemas.microsoft.com/office/drawing/2014/main" id="{7FA18E03-772C-7CDF-0B9B-E0C6CA39F709}"/>
              </a:ext>
            </a:extLst>
          </p:cNvPr>
          <p:cNvSpPr>
            <a:spLocks noGrp="1"/>
          </p:cNvSpPr>
          <p:nvPr>
            <p:ph idx="1"/>
          </p:nvPr>
        </p:nvSpPr>
        <p:spPr>
          <a:xfrm>
            <a:off x="544286" y="1447800"/>
            <a:ext cx="11059885" cy="5045076"/>
          </a:xfrm>
        </p:spPr>
        <p:txBody>
          <a:bodyPr>
            <a:normAutofit fontScale="92500" lnSpcReduction="10000"/>
          </a:bodyPr>
          <a:lstStyle/>
          <a:p>
            <a:r>
              <a:rPr lang="en-IN" sz="2300" dirty="0">
                <a:solidFill>
                  <a:srgbClr val="002060"/>
                </a:solidFill>
              </a:rPr>
              <a:t>No need to insert Kafka-cluster related meta-data into zookeeper, rather we can store it in </a:t>
            </a:r>
            <a:r>
              <a:rPr lang="en-IN" sz="2300" dirty="0" err="1">
                <a:solidFill>
                  <a:srgbClr val="002060"/>
                </a:solidFill>
              </a:rPr>
              <a:t>kafka</a:t>
            </a:r>
            <a:r>
              <a:rPr lang="en-IN" sz="2300" dirty="0">
                <a:solidFill>
                  <a:srgbClr val="002060"/>
                </a:solidFill>
              </a:rPr>
              <a:t> topic partition itself in </a:t>
            </a:r>
            <a:r>
              <a:rPr lang="en-IN" sz="2300" dirty="0" err="1">
                <a:solidFill>
                  <a:srgbClr val="002060"/>
                </a:solidFill>
              </a:rPr>
              <a:t>kafka</a:t>
            </a:r>
            <a:r>
              <a:rPr lang="en-IN" sz="2300" dirty="0">
                <a:solidFill>
                  <a:srgbClr val="002060"/>
                </a:solidFill>
              </a:rPr>
              <a:t> server. [After version 2.8 onwards.]</a:t>
            </a:r>
          </a:p>
          <a:p>
            <a:r>
              <a:rPr lang="en-IN" sz="2300" dirty="0">
                <a:solidFill>
                  <a:srgbClr val="002060"/>
                </a:solidFill>
              </a:rPr>
              <a:t>To run Kafka without zookeeper, run in “kraft” mode. [kafka_2.13-3.5.0\config\kraft]</a:t>
            </a:r>
          </a:p>
          <a:p>
            <a:r>
              <a:rPr lang="en-IN" sz="2300" b="1" dirty="0">
                <a:solidFill>
                  <a:srgbClr val="002060"/>
                </a:solidFill>
              </a:rPr>
              <a:t>Generate a Cluster UUID</a:t>
            </a:r>
          </a:p>
          <a:p>
            <a:pPr marL="0" indent="0">
              <a:buNone/>
            </a:pPr>
            <a:r>
              <a:rPr lang="en-IN" sz="2300" dirty="0">
                <a:solidFill>
                  <a:srgbClr val="002060"/>
                </a:solidFill>
              </a:rPr>
              <a:t>    KAFKA_CLUSTER_ID=$(.\bin\windows\kafka-storage.bat random-</a:t>
            </a:r>
            <a:r>
              <a:rPr lang="en-IN" sz="2300" dirty="0" err="1">
                <a:solidFill>
                  <a:srgbClr val="002060"/>
                </a:solidFill>
              </a:rPr>
              <a:t>uuid</a:t>
            </a:r>
            <a:r>
              <a:rPr lang="en-IN" sz="2300" dirty="0">
                <a:solidFill>
                  <a:srgbClr val="002060"/>
                </a:solidFill>
              </a:rPr>
              <a:t>)</a:t>
            </a:r>
          </a:p>
          <a:p>
            <a:r>
              <a:rPr lang="en-IN" sz="2300" b="1" dirty="0">
                <a:solidFill>
                  <a:srgbClr val="002060"/>
                </a:solidFill>
              </a:rPr>
              <a:t>Format Log Directories</a:t>
            </a:r>
          </a:p>
          <a:p>
            <a:pPr marL="0" indent="0">
              <a:buNone/>
            </a:pPr>
            <a:r>
              <a:rPr lang="en-IN" sz="2300" dirty="0">
                <a:solidFill>
                  <a:srgbClr val="002060"/>
                </a:solidFill>
              </a:rPr>
              <a:t>    .\bin\windows\kafka-storage.bat format -t %KAFKA_CLUSTER_ID% -c config\kraft\</a:t>
            </a:r>
            <a:r>
              <a:rPr lang="en-IN" sz="2300" dirty="0" err="1">
                <a:solidFill>
                  <a:srgbClr val="002060"/>
                </a:solidFill>
              </a:rPr>
              <a:t>server.properties</a:t>
            </a:r>
            <a:endParaRPr lang="en-IN" sz="2300" dirty="0">
              <a:solidFill>
                <a:srgbClr val="002060"/>
              </a:solidFill>
            </a:endParaRPr>
          </a:p>
          <a:p>
            <a:r>
              <a:rPr lang="en-IN" sz="2300" b="1" dirty="0">
                <a:solidFill>
                  <a:srgbClr val="002060"/>
                </a:solidFill>
              </a:rPr>
              <a:t>Start the Kafka Server</a:t>
            </a:r>
          </a:p>
          <a:p>
            <a:pPr marL="0" indent="0">
              <a:buNone/>
            </a:pPr>
            <a:r>
              <a:rPr lang="en-IN" sz="2300" dirty="0">
                <a:solidFill>
                  <a:srgbClr val="002060"/>
                </a:solidFill>
              </a:rPr>
              <a:t>    .\bin\windows\kafka-server-start.bat .\config\kraft\</a:t>
            </a:r>
            <a:r>
              <a:rPr lang="en-IN" sz="2300" dirty="0" err="1">
                <a:solidFill>
                  <a:srgbClr val="002060"/>
                </a:solidFill>
              </a:rPr>
              <a:t>server.properties</a:t>
            </a:r>
            <a:endParaRPr lang="en-IN" sz="2300" dirty="0">
              <a:solidFill>
                <a:srgbClr val="002060"/>
              </a:solidFill>
            </a:endParaRPr>
          </a:p>
          <a:p>
            <a:r>
              <a:rPr lang="en-IN" sz="2300" dirty="0">
                <a:solidFill>
                  <a:srgbClr val="002060"/>
                </a:solidFill>
              </a:rPr>
              <a:t>Once the Kafka server has successfully launched, you will have a basic Kafka environment running and ready to use.</a:t>
            </a:r>
          </a:p>
          <a:p>
            <a:r>
              <a:rPr lang="en-IN" sz="2300" b="1" u="sng" dirty="0">
                <a:solidFill>
                  <a:srgbClr val="002060"/>
                </a:solidFill>
                <a:highlight>
                  <a:srgbClr val="C0C0C0"/>
                </a:highlight>
              </a:rPr>
              <a:t>NOTE</a:t>
            </a:r>
            <a:r>
              <a:rPr lang="en-IN" sz="2300" dirty="0">
                <a:solidFill>
                  <a:srgbClr val="002060"/>
                </a:solidFill>
              </a:rPr>
              <a:t>: After 3.5 version, it’s recommended to use KRAFT mode in production environments. After version 4.0 onwards, zookeeper will not be supported/provided by </a:t>
            </a:r>
            <a:r>
              <a:rPr lang="en-IN" sz="2300" dirty="0" err="1">
                <a:solidFill>
                  <a:srgbClr val="002060"/>
                </a:solidFill>
              </a:rPr>
              <a:t>kafka</a:t>
            </a:r>
            <a:r>
              <a:rPr lang="en-IN" sz="2300" dirty="0">
                <a:solidFill>
                  <a:srgbClr val="002060"/>
                </a:solidFill>
              </a:rPr>
              <a:t>.</a:t>
            </a:r>
          </a:p>
          <a:p>
            <a:pPr marL="0" indent="0">
              <a:buNone/>
            </a:pPr>
            <a:endParaRPr lang="en-IN" sz="2200" dirty="0"/>
          </a:p>
        </p:txBody>
      </p:sp>
    </p:spTree>
    <p:extLst>
      <p:ext uri="{BB962C8B-B14F-4D97-AF65-F5344CB8AC3E}">
        <p14:creationId xmlns:p14="http://schemas.microsoft.com/office/powerpoint/2010/main" val="2814099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E937-19FA-2118-84B3-022D1B29FA41}"/>
              </a:ext>
            </a:extLst>
          </p:cNvPr>
          <p:cNvSpPr>
            <a:spLocks noGrp="1"/>
          </p:cNvSpPr>
          <p:nvPr>
            <p:ph type="title"/>
          </p:nvPr>
        </p:nvSpPr>
        <p:spPr>
          <a:xfrm>
            <a:off x="555171" y="223612"/>
            <a:ext cx="10515600" cy="1180646"/>
          </a:xfrm>
        </p:spPr>
        <p:txBody>
          <a:bodyPr/>
          <a:lstStyle/>
          <a:p>
            <a:r>
              <a:rPr lang="en-IN" b="1" dirty="0">
                <a:solidFill>
                  <a:srgbClr val="002060"/>
                </a:solidFill>
              </a:rPr>
              <a:t>DEMO-3: Kafka setup using Docker</a:t>
            </a:r>
          </a:p>
        </p:txBody>
      </p:sp>
      <p:sp>
        <p:nvSpPr>
          <p:cNvPr id="3" name="Content Placeholder 2">
            <a:extLst>
              <a:ext uri="{FF2B5EF4-FFF2-40B4-BE49-F238E27FC236}">
                <a16:creationId xmlns:a16="http://schemas.microsoft.com/office/drawing/2014/main" id="{6AD289AC-F04D-4E35-EA30-D90B20E34166}"/>
              </a:ext>
            </a:extLst>
          </p:cNvPr>
          <p:cNvSpPr>
            <a:spLocks noGrp="1"/>
          </p:cNvSpPr>
          <p:nvPr>
            <p:ph idx="1"/>
          </p:nvPr>
        </p:nvSpPr>
        <p:spPr>
          <a:xfrm>
            <a:off x="402771" y="1404258"/>
            <a:ext cx="11462658" cy="4952999"/>
          </a:xfrm>
        </p:spPr>
        <p:txBody>
          <a:bodyPr>
            <a:normAutofit fontScale="92500" lnSpcReduction="10000"/>
          </a:bodyPr>
          <a:lstStyle/>
          <a:p>
            <a:r>
              <a:rPr lang="en-IN" sz="2200" dirty="0">
                <a:solidFill>
                  <a:srgbClr val="002060"/>
                </a:solidFill>
              </a:rPr>
              <a:t>Install Docker and check docker and docker-compose version.</a:t>
            </a:r>
          </a:p>
          <a:p>
            <a:r>
              <a:rPr lang="en-IN" sz="2200" dirty="0">
                <a:solidFill>
                  <a:srgbClr val="002060"/>
                </a:solidFill>
              </a:rPr>
              <a:t>Create docker compose file to install both Kafka and zookeeper. [GIT*]</a:t>
            </a:r>
          </a:p>
          <a:p>
            <a:r>
              <a:rPr lang="en-IN" sz="2200" dirty="0">
                <a:solidFill>
                  <a:srgbClr val="002060"/>
                </a:solidFill>
              </a:rPr>
              <a:t>Run: </a:t>
            </a:r>
            <a:r>
              <a:rPr lang="en-IN" sz="2200" b="1" dirty="0">
                <a:solidFill>
                  <a:srgbClr val="0070C0"/>
                </a:solidFill>
              </a:rPr>
              <a:t>docker compose  –f  docker-</a:t>
            </a:r>
            <a:r>
              <a:rPr lang="en-IN" sz="2200" b="1" dirty="0" err="1">
                <a:solidFill>
                  <a:srgbClr val="0070C0"/>
                </a:solidFill>
              </a:rPr>
              <a:t>kafka</a:t>
            </a:r>
            <a:r>
              <a:rPr lang="en-IN" sz="2200" b="1" dirty="0">
                <a:solidFill>
                  <a:srgbClr val="0070C0"/>
                </a:solidFill>
              </a:rPr>
              <a:t>-</a:t>
            </a:r>
            <a:r>
              <a:rPr lang="en-IN" sz="2200" b="1" dirty="0" err="1">
                <a:solidFill>
                  <a:srgbClr val="0070C0"/>
                </a:solidFill>
              </a:rPr>
              <a:t>compose.yaml</a:t>
            </a:r>
            <a:r>
              <a:rPr lang="en-IN" sz="2200" b="1" dirty="0">
                <a:solidFill>
                  <a:srgbClr val="0070C0"/>
                </a:solidFill>
              </a:rPr>
              <a:t>  up  –d</a:t>
            </a:r>
          </a:p>
          <a:p>
            <a:r>
              <a:rPr lang="en-IN" sz="2200" dirty="0">
                <a:solidFill>
                  <a:srgbClr val="002060"/>
                </a:solidFill>
              </a:rPr>
              <a:t>Check: docker images</a:t>
            </a:r>
          </a:p>
          <a:p>
            <a:r>
              <a:rPr lang="en-IN" sz="2200" dirty="0">
                <a:solidFill>
                  <a:srgbClr val="002060"/>
                </a:solidFill>
              </a:rPr>
              <a:t>Run: </a:t>
            </a:r>
            <a:r>
              <a:rPr lang="sv-SE" sz="2200" dirty="0">
                <a:solidFill>
                  <a:srgbClr val="0070C0"/>
                </a:solidFill>
              </a:rPr>
              <a:t>docker exec -it </a:t>
            </a:r>
            <a:r>
              <a:rPr lang="sv-SE" sz="2200" b="1" dirty="0">
                <a:solidFill>
                  <a:srgbClr val="0070C0"/>
                </a:solidFill>
              </a:rPr>
              <a:t>kafka</a:t>
            </a:r>
            <a:r>
              <a:rPr lang="sv-SE" sz="2200" dirty="0">
                <a:solidFill>
                  <a:srgbClr val="0070C0"/>
                </a:solidFill>
              </a:rPr>
              <a:t> /bin/sh</a:t>
            </a:r>
            <a:endParaRPr lang="en-IN" sz="2200" dirty="0">
              <a:solidFill>
                <a:srgbClr val="0070C0"/>
              </a:solidFill>
            </a:endParaRPr>
          </a:p>
          <a:p>
            <a:r>
              <a:rPr lang="en-IN" sz="2200" dirty="0">
                <a:solidFill>
                  <a:srgbClr val="002060"/>
                </a:solidFill>
              </a:rPr>
              <a:t>Check commands: ls, cd opt etc. [check </a:t>
            </a:r>
            <a:r>
              <a:rPr lang="en-IN" sz="2200" dirty="0" err="1">
                <a:solidFill>
                  <a:srgbClr val="002060"/>
                </a:solidFill>
              </a:rPr>
              <a:t>kafka</a:t>
            </a:r>
            <a:r>
              <a:rPr lang="en-IN" sz="2200" dirty="0">
                <a:solidFill>
                  <a:srgbClr val="002060"/>
                </a:solidFill>
              </a:rPr>
              <a:t> bin folder etc.]</a:t>
            </a:r>
          </a:p>
          <a:p>
            <a:r>
              <a:rPr lang="en-IN" sz="2200" dirty="0">
                <a:solidFill>
                  <a:srgbClr val="002060"/>
                </a:solidFill>
              </a:rPr>
              <a:t>Create a Topic, push message using producer and read using consumer.</a:t>
            </a:r>
          </a:p>
          <a:p>
            <a:pPr marL="0" indent="0">
              <a:buNone/>
            </a:pPr>
            <a:r>
              <a:rPr lang="en-IN" sz="2200" dirty="0">
                <a:solidFill>
                  <a:srgbClr val="002060"/>
                </a:solidFill>
              </a:rPr>
              <a:t>    </a:t>
            </a:r>
            <a:r>
              <a:rPr lang="en-IN" sz="2100" b="1" dirty="0">
                <a:solidFill>
                  <a:srgbClr val="0070C0"/>
                </a:solidFill>
              </a:rPr>
              <a:t>kafka-topics.sh --bootstrap-server localhost:9092 --create --topic </a:t>
            </a:r>
            <a:r>
              <a:rPr lang="en-IN" sz="2100" b="1" dirty="0" err="1">
                <a:solidFill>
                  <a:srgbClr val="0070C0"/>
                </a:solidFill>
              </a:rPr>
              <a:t>NewTopic</a:t>
            </a:r>
            <a:r>
              <a:rPr lang="en-IN" sz="2100" b="1" dirty="0">
                <a:solidFill>
                  <a:srgbClr val="0070C0"/>
                </a:solidFill>
              </a:rPr>
              <a:t> --partitions 3 --replication-factor 1</a:t>
            </a:r>
          </a:p>
          <a:p>
            <a:r>
              <a:rPr lang="en-IN" sz="2200" dirty="0">
                <a:solidFill>
                  <a:srgbClr val="002060"/>
                </a:solidFill>
              </a:rPr>
              <a:t>Check in offset explorer.</a:t>
            </a:r>
          </a:p>
          <a:p>
            <a:r>
              <a:rPr lang="en-IN" sz="2200" dirty="0">
                <a:solidFill>
                  <a:srgbClr val="002060"/>
                </a:solidFill>
              </a:rPr>
              <a:t>Publish/push the message</a:t>
            </a:r>
          </a:p>
          <a:p>
            <a:pPr marL="0" indent="0">
              <a:buNone/>
            </a:pPr>
            <a:r>
              <a:rPr lang="en-IN" sz="2200" dirty="0">
                <a:solidFill>
                  <a:srgbClr val="002060"/>
                </a:solidFill>
              </a:rPr>
              <a:t>    </a:t>
            </a:r>
            <a:r>
              <a:rPr lang="en-IN" sz="2200" dirty="0">
                <a:solidFill>
                  <a:srgbClr val="0070C0"/>
                </a:solidFill>
              </a:rPr>
              <a:t>kafka-console-producer.sh --broker-list localhost:9092 --topic </a:t>
            </a:r>
            <a:r>
              <a:rPr lang="en-IN" sz="2200" dirty="0" err="1">
                <a:solidFill>
                  <a:srgbClr val="0070C0"/>
                </a:solidFill>
              </a:rPr>
              <a:t>NewTopic</a:t>
            </a:r>
            <a:endParaRPr lang="en-IN" sz="2200" dirty="0">
              <a:solidFill>
                <a:srgbClr val="0070C0"/>
              </a:solidFill>
            </a:endParaRPr>
          </a:p>
          <a:p>
            <a:r>
              <a:rPr lang="en-IN" sz="2200" dirty="0">
                <a:solidFill>
                  <a:srgbClr val="002060"/>
                </a:solidFill>
              </a:rPr>
              <a:t>Consume the message</a:t>
            </a:r>
          </a:p>
          <a:p>
            <a:pPr marL="0" indent="0">
              <a:buNone/>
            </a:pPr>
            <a:r>
              <a:rPr lang="en-IN" sz="2200" dirty="0">
                <a:solidFill>
                  <a:srgbClr val="002060"/>
                </a:solidFill>
              </a:rPr>
              <a:t>    </a:t>
            </a:r>
            <a:r>
              <a:rPr lang="en-IN" sz="2200" dirty="0">
                <a:solidFill>
                  <a:srgbClr val="0070C0"/>
                </a:solidFill>
              </a:rPr>
              <a:t>kafka-console-consumer.sh --bootstrap-server localhost:9092 --topic </a:t>
            </a:r>
            <a:r>
              <a:rPr lang="en-IN" sz="2200" dirty="0" err="1">
                <a:solidFill>
                  <a:srgbClr val="0070C0"/>
                </a:solidFill>
              </a:rPr>
              <a:t>NewTopic</a:t>
            </a:r>
            <a:r>
              <a:rPr lang="en-IN" sz="2200" dirty="0">
                <a:solidFill>
                  <a:srgbClr val="0070C0"/>
                </a:solidFill>
              </a:rPr>
              <a:t> --from-beginning</a:t>
            </a:r>
          </a:p>
          <a:p>
            <a:endParaRPr lang="en-IN" dirty="0"/>
          </a:p>
        </p:txBody>
      </p:sp>
    </p:spTree>
    <p:extLst>
      <p:ext uri="{BB962C8B-B14F-4D97-AF65-F5344CB8AC3E}">
        <p14:creationId xmlns:p14="http://schemas.microsoft.com/office/powerpoint/2010/main" val="4089860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DF5511-75D6-EBE5-F665-1BA6BCCAFFB4}"/>
              </a:ext>
            </a:extLst>
          </p:cNvPr>
          <p:cNvPicPr>
            <a:picLocks noChangeAspect="1"/>
          </p:cNvPicPr>
          <p:nvPr/>
        </p:nvPicPr>
        <p:blipFill>
          <a:blip r:embed="rId2"/>
          <a:stretch>
            <a:fillRect/>
          </a:stretch>
        </p:blipFill>
        <p:spPr>
          <a:xfrm>
            <a:off x="326571" y="359229"/>
            <a:ext cx="11495315" cy="6106885"/>
          </a:xfrm>
          <a:prstGeom prst="rect">
            <a:avLst/>
          </a:prstGeom>
        </p:spPr>
      </p:pic>
    </p:spTree>
    <p:extLst>
      <p:ext uri="{BB962C8B-B14F-4D97-AF65-F5344CB8AC3E}">
        <p14:creationId xmlns:p14="http://schemas.microsoft.com/office/powerpoint/2010/main" val="34345315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54A3EF-83AE-4F76-BDB8-E27FBBE3D307}"/>
              </a:ext>
            </a:extLst>
          </p:cNvPr>
          <p:cNvPicPr>
            <a:picLocks noChangeAspect="1"/>
          </p:cNvPicPr>
          <p:nvPr/>
        </p:nvPicPr>
        <p:blipFill>
          <a:blip r:embed="rId2"/>
          <a:stretch>
            <a:fillRect/>
          </a:stretch>
        </p:blipFill>
        <p:spPr>
          <a:xfrm>
            <a:off x="653143" y="533400"/>
            <a:ext cx="10798627" cy="5823857"/>
          </a:xfrm>
          <a:prstGeom prst="rect">
            <a:avLst/>
          </a:prstGeom>
        </p:spPr>
      </p:pic>
    </p:spTree>
    <p:extLst>
      <p:ext uri="{BB962C8B-B14F-4D97-AF65-F5344CB8AC3E}">
        <p14:creationId xmlns:p14="http://schemas.microsoft.com/office/powerpoint/2010/main" val="1925342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CBCCB-F30B-D936-658A-59385817C7C9}"/>
              </a:ext>
            </a:extLst>
          </p:cNvPr>
          <p:cNvSpPr>
            <a:spLocks noGrp="1"/>
          </p:cNvSpPr>
          <p:nvPr>
            <p:ph type="title"/>
          </p:nvPr>
        </p:nvSpPr>
        <p:spPr>
          <a:xfrm>
            <a:off x="838200" y="365125"/>
            <a:ext cx="10515600" cy="843189"/>
          </a:xfrm>
        </p:spPr>
        <p:txBody>
          <a:bodyPr/>
          <a:lstStyle/>
          <a:p>
            <a:r>
              <a:rPr lang="en-IN" b="1" dirty="0">
                <a:solidFill>
                  <a:srgbClr val="002060"/>
                </a:solidFill>
              </a:rPr>
              <a:t>Solution</a:t>
            </a:r>
          </a:p>
        </p:txBody>
      </p:sp>
      <p:sp>
        <p:nvSpPr>
          <p:cNvPr id="3" name="Content Placeholder 2">
            <a:extLst>
              <a:ext uri="{FF2B5EF4-FFF2-40B4-BE49-F238E27FC236}">
                <a16:creationId xmlns:a16="http://schemas.microsoft.com/office/drawing/2014/main" id="{4CF50468-F77A-7759-36E3-3C48F1D63582}"/>
              </a:ext>
            </a:extLst>
          </p:cNvPr>
          <p:cNvSpPr>
            <a:spLocks noGrp="1"/>
          </p:cNvSpPr>
          <p:nvPr>
            <p:ph idx="1"/>
          </p:nvPr>
        </p:nvSpPr>
        <p:spPr>
          <a:xfrm>
            <a:off x="838200" y="1404257"/>
            <a:ext cx="10515600" cy="4772706"/>
          </a:xfrm>
        </p:spPr>
        <p:txBody>
          <a:bodyPr>
            <a:normAutofit fontScale="77500" lnSpcReduction="20000"/>
          </a:bodyPr>
          <a:lstStyle/>
          <a:p>
            <a:pPr marL="0" indent="0">
              <a:buNone/>
            </a:pPr>
            <a:r>
              <a:rPr lang="en-US" b="1" dirty="0">
                <a:solidFill>
                  <a:srgbClr val="002060"/>
                </a:solidFill>
              </a:rPr>
              <a:t>1. Handling High Volumes of Data:</a:t>
            </a:r>
          </a:p>
          <a:p>
            <a:r>
              <a:rPr lang="en-US" dirty="0">
                <a:solidFill>
                  <a:srgbClr val="002060"/>
                </a:solidFill>
              </a:rPr>
              <a:t>Example: Consider a social media platform where users generate a large number of posts, comments, likes, and other interactions every second.</a:t>
            </a:r>
          </a:p>
          <a:p>
            <a:r>
              <a:rPr lang="en-US" dirty="0">
                <a:solidFill>
                  <a:srgbClr val="002060"/>
                </a:solidFill>
              </a:rPr>
              <a:t>Problem: Traditional messaging systems may struggle to handle the volume and velocity of data generated by users.</a:t>
            </a:r>
          </a:p>
          <a:p>
            <a:r>
              <a:rPr lang="en-US" dirty="0">
                <a:solidFill>
                  <a:srgbClr val="002060"/>
                </a:solidFill>
              </a:rPr>
              <a:t>Solution with Kafka: Kafka's distributed architecture allows it to handle massive amounts of data efficiently. It partitions data across multiple brokers and scales horizontally to accommodate </a:t>
            </a:r>
            <a:r>
              <a:rPr lang="en-US" b="1" dirty="0">
                <a:solidFill>
                  <a:srgbClr val="002060"/>
                </a:solidFill>
              </a:rPr>
              <a:t>high throughput</a:t>
            </a:r>
            <a:r>
              <a:rPr lang="en-US" dirty="0">
                <a:solidFill>
                  <a:srgbClr val="002060"/>
                </a:solidFill>
              </a:rPr>
              <a:t>.</a:t>
            </a:r>
          </a:p>
          <a:p>
            <a:pPr marL="0" indent="0">
              <a:buNone/>
            </a:pPr>
            <a:r>
              <a:rPr lang="en-US" b="1" dirty="0">
                <a:solidFill>
                  <a:srgbClr val="002060"/>
                </a:solidFill>
              </a:rPr>
              <a:t>2. Reliable Communication:</a:t>
            </a:r>
          </a:p>
          <a:p>
            <a:r>
              <a:rPr lang="en-US" dirty="0">
                <a:solidFill>
                  <a:srgbClr val="002060"/>
                </a:solidFill>
              </a:rPr>
              <a:t>Example: In a ride-sharing service like Uber, it's crucial for drivers and riders to communicate and coordinate in real-time.</a:t>
            </a:r>
          </a:p>
          <a:p>
            <a:r>
              <a:rPr lang="en-US" dirty="0">
                <a:solidFill>
                  <a:srgbClr val="002060"/>
                </a:solidFill>
              </a:rPr>
              <a:t>Problem: Traditional messaging systems may not provide the reliability and fault tolerance needed for real-time communication in a distributed environment.</a:t>
            </a:r>
          </a:p>
          <a:p>
            <a:r>
              <a:rPr lang="en-US" dirty="0">
                <a:solidFill>
                  <a:srgbClr val="002060"/>
                </a:solidFill>
              </a:rPr>
              <a:t>Solution with Kafka: Kafka ensures reliable communication by providing features such as message persistence, replication, and fault tolerance. Messages are persisted to disk and replicated across multiple brokers to prevent data loss, even in the event of failures.</a:t>
            </a:r>
          </a:p>
          <a:p>
            <a:pPr marL="0" indent="0">
              <a:buNone/>
            </a:pPr>
            <a:endParaRPr lang="en-IN" dirty="0"/>
          </a:p>
        </p:txBody>
      </p:sp>
    </p:spTree>
    <p:extLst>
      <p:ext uri="{BB962C8B-B14F-4D97-AF65-F5344CB8AC3E}">
        <p14:creationId xmlns:p14="http://schemas.microsoft.com/office/powerpoint/2010/main" val="1670981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436D11-D9E0-6568-1B4B-3E80B792D5CA}"/>
              </a:ext>
            </a:extLst>
          </p:cNvPr>
          <p:cNvPicPr>
            <a:picLocks noChangeAspect="1"/>
          </p:cNvPicPr>
          <p:nvPr/>
        </p:nvPicPr>
        <p:blipFill>
          <a:blip r:embed="rId2"/>
          <a:stretch>
            <a:fillRect/>
          </a:stretch>
        </p:blipFill>
        <p:spPr>
          <a:xfrm>
            <a:off x="555170" y="685801"/>
            <a:ext cx="11027229" cy="5595256"/>
          </a:xfrm>
          <a:prstGeom prst="rect">
            <a:avLst/>
          </a:prstGeom>
        </p:spPr>
      </p:pic>
    </p:spTree>
    <p:extLst>
      <p:ext uri="{BB962C8B-B14F-4D97-AF65-F5344CB8AC3E}">
        <p14:creationId xmlns:p14="http://schemas.microsoft.com/office/powerpoint/2010/main" val="1782734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3F115-9A77-E560-59D3-C0F7509DFC46}"/>
              </a:ext>
            </a:extLst>
          </p:cNvPr>
          <p:cNvSpPr>
            <a:spLocks noGrp="1"/>
          </p:cNvSpPr>
          <p:nvPr>
            <p:ph type="title"/>
          </p:nvPr>
        </p:nvSpPr>
        <p:spPr>
          <a:xfrm>
            <a:off x="740228" y="299811"/>
            <a:ext cx="6738257" cy="1039132"/>
          </a:xfrm>
        </p:spPr>
        <p:txBody>
          <a:bodyPr/>
          <a:lstStyle/>
          <a:p>
            <a:r>
              <a:rPr lang="en-IN" b="1" dirty="0">
                <a:solidFill>
                  <a:srgbClr val="002060"/>
                </a:solidFill>
              </a:rPr>
              <a:t>Docker Desktop</a:t>
            </a:r>
          </a:p>
        </p:txBody>
      </p:sp>
      <p:pic>
        <p:nvPicPr>
          <p:cNvPr id="5" name="Content Placeholder 4">
            <a:extLst>
              <a:ext uri="{FF2B5EF4-FFF2-40B4-BE49-F238E27FC236}">
                <a16:creationId xmlns:a16="http://schemas.microsoft.com/office/drawing/2014/main" id="{358676FA-19D3-6A3C-32F3-3573FFD70986}"/>
              </a:ext>
            </a:extLst>
          </p:cNvPr>
          <p:cNvPicPr>
            <a:picLocks noGrp="1" noChangeAspect="1"/>
          </p:cNvPicPr>
          <p:nvPr>
            <p:ph idx="1"/>
          </p:nvPr>
        </p:nvPicPr>
        <p:blipFill>
          <a:blip r:embed="rId2"/>
          <a:stretch>
            <a:fillRect/>
          </a:stretch>
        </p:blipFill>
        <p:spPr>
          <a:xfrm>
            <a:off x="740228" y="1545771"/>
            <a:ext cx="10755086" cy="4778829"/>
          </a:xfrm>
        </p:spPr>
      </p:pic>
    </p:spTree>
    <p:extLst>
      <p:ext uri="{BB962C8B-B14F-4D97-AF65-F5344CB8AC3E}">
        <p14:creationId xmlns:p14="http://schemas.microsoft.com/office/powerpoint/2010/main" val="632281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D3A06B-A7B1-6264-9255-1A09468CD361}"/>
              </a:ext>
            </a:extLst>
          </p:cNvPr>
          <p:cNvSpPr>
            <a:spLocks noGrp="1"/>
          </p:cNvSpPr>
          <p:nvPr>
            <p:ph idx="1"/>
          </p:nvPr>
        </p:nvSpPr>
        <p:spPr>
          <a:xfrm>
            <a:off x="370113" y="293914"/>
            <a:ext cx="11419115" cy="5883049"/>
          </a:xfrm>
        </p:spPr>
        <p:txBody>
          <a:bodyPr>
            <a:normAutofit/>
          </a:bodyPr>
          <a:lstStyle/>
          <a:p>
            <a:r>
              <a:rPr lang="en-IN" sz="2100" dirty="0"/>
              <a:t>Ex: </a:t>
            </a:r>
            <a:r>
              <a:rPr lang="en-IN" sz="2100" dirty="0">
                <a:hlinkClick r:id="rId2"/>
              </a:rPr>
              <a:t>https://stackoverflow.com/questions/61947969/kafka-connector-always-works-as-a-single-task</a:t>
            </a:r>
            <a:endParaRPr lang="en-IN" sz="2100" dirty="0"/>
          </a:p>
          <a:p>
            <a:r>
              <a:rPr lang="en-IN" sz="2100"/>
              <a:t>Refer: </a:t>
            </a:r>
            <a:r>
              <a:rPr lang="en-IN" sz="2100">
                <a:hlinkClick r:id="rId3"/>
              </a:rPr>
              <a:t>https://www.youtube.com/watch?v=xGwzuz8F9k0&amp;list=PLVz2XdJiJQxwpWGoNokohsSW2CysI6lDc</a:t>
            </a:r>
            <a:endParaRPr lang="en-IN" sz="2100" dirty="0"/>
          </a:p>
          <a:p>
            <a:r>
              <a:rPr lang="en-IN" sz="2100" dirty="0" err="1"/>
              <a:t>Debezium</a:t>
            </a:r>
            <a:r>
              <a:rPr lang="en-IN" sz="2100" dirty="0"/>
              <a:t>: </a:t>
            </a:r>
            <a:r>
              <a:rPr lang="en-IN" sz="2100" dirty="0">
                <a:hlinkClick r:id="rId4"/>
              </a:rPr>
              <a:t>https://medium.com/nagoya-foundation/simple-cdc-with-debezium-kafka-a27b28d8c3b8</a:t>
            </a:r>
            <a:endParaRPr lang="en-IN" sz="2100" dirty="0"/>
          </a:p>
          <a:p>
            <a:r>
              <a:rPr lang="en-IN" sz="2100" dirty="0">
                <a:hlinkClick r:id="rId5"/>
              </a:rPr>
              <a:t>https://www.youtube.com/watch?v=Y83O0_7OKb4&amp;list=PLVz2XdJiJQxwpWGoNokohsSW2CysI6lDc&amp;index=3</a:t>
            </a:r>
            <a:endParaRPr lang="en-IN" sz="2100" dirty="0"/>
          </a:p>
          <a:p>
            <a:r>
              <a:rPr lang="en-IN" sz="2100" dirty="0"/>
              <a:t>GUI Tools: </a:t>
            </a:r>
            <a:r>
              <a:rPr lang="en-IN" sz="2100" dirty="0">
                <a:hlinkClick r:id="rId6"/>
              </a:rPr>
              <a:t>https://www.reddit.com/r/apachekafka/comments/x9sov2/a_list_of_gui_tools_for_working_with_apache_kafka/</a:t>
            </a:r>
            <a:endParaRPr lang="en-IN" sz="2100" dirty="0"/>
          </a:p>
          <a:p>
            <a:r>
              <a:rPr lang="en-IN" sz="2100" dirty="0"/>
              <a:t>Kafka Tools: </a:t>
            </a:r>
            <a:r>
              <a:rPr lang="en-IN" sz="2100" dirty="0">
                <a:hlinkClick r:id="rId7"/>
              </a:rPr>
              <a:t>https://www.kafkatool.com/documentation/docindex.html</a:t>
            </a:r>
            <a:endParaRPr lang="en-IN" sz="2100" dirty="0"/>
          </a:p>
          <a:p>
            <a:r>
              <a:rPr lang="en-IN" sz="2100" dirty="0"/>
              <a:t>Online CSV: </a:t>
            </a:r>
            <a:r>
              <a:rPr lang="en-IN" sz="2100" dirty="0">
                <a:hlinkClick r:id="rId8"/>
              </a:rPr>
              <a:t>https://extendsclass.com/csv-generator.html</a:t>
            </a:r>
            <a:endParaRPr lang="en-IN" sz="2100" dirty="0"/>
          </a:p>
          <a:p>
            <a:endParaRPr lang="en-IN" sz="2100" dirty="0"/>
          </a:p>
          <a:p>
            <a:endParaRPr lang="en-IN" sz="2100" dirty="0"/>
          </a:p>
          <a:p>
            <a:endParaRPr lang="en-IN" sz="2100" dirty="0"/>
          </a:p>
          <a:p>
            <a:endParaRPr lang="en-IN" sz="2100" dirty="0"/>
          </a:p>
          <a:p>
            <a:endParaRPr lang="en-IN" sz="2100" dirty="0"/>
          </a:p>
          <a:p>
            <a:endParaRPr lang="en-IN" sz="2100" dirty="0"/>
          </a:p>
          <a:p>
            <a:endParaRPr lang="en-IN" sz="2200" dirty="0"/>
          </a:p>
          <a:p>
            <a:endParaRPr lang="en-IN" sz="2400" dirty="0"/>
          </a:p>
          <a:p>
            <a:endParaRPr lang="en-IN" dirty="0"/>
          </a:p>
          <a:p>
            <a:endParaRPr lang="en-IN" dirty="0"/>
          </a:p>
        </p:txBody>
      </p:sp>
    </p:spTree>
    <p:extLst>
      <p:ext uri="{BB962C8B-B14F-4D97-AF65-F5344CB8AC3E}">
        <p14:creationId xmlns:p14="http://schemas.microsoft.com/office/powerpoint/2010/main" val="2766869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8BC02B-26E4-F926-C88D-5EAEB6835157}"/>
              </a:ext>
            </a:extLst>
          </p:cNvPr>
          <p:cNvPicPr>
            <a:picLocks noChangeAspect="1"/>
          </p:cNvPicPr>
          <p:nvPr/>
        </p:nvPicPr>
        <p:blipFill>
          <a:blip r:embed="rId2"/>
          <a:stretch>
            <a:fillRect/>
          </a:stretch>
        </p:blipFill>
        <p:spPr>
          <a:xfrm>
            <a:off x="576943" y="587829"/>
            <a:ext cx="10983686" cy="5540828"/>
          </a:xfrm>
          <a:prstGeom prst="rect">
            <a:avLst/>
          </a:prstGeom>
        </p:spPr>
      </p:pic>
    </p:spTree>
    <p:extLst>
      <p:ext uri="{BB962C8B-B14F-4D97-AF65-F5344CB8AC3E}">
        <p14:creationId xmlns:p14="http://schemas.microsoft.com/office/powerpoint/2010/main" val="2480229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1D61F6-DFA1-F5C1-DB8A-65D558D645BB}"/>
              </a:ext>
            </a:extLst>
          </p:cNvPr>
          <p:cNvPicPr>
            <a:picLocks noChangeAspect="1"/>
          </p:cNvPicPr>
          <p:nvPr/>
        </p:nvPicPr>
        <p:blipFill>
          <a:blip r:embed="rId2"/>
          <a:stretch>
            <a:fillRect/>
          </a:stretch>
        </p:blipFill>
        <p:spPr>
          <a:xfrm>
            <a:off x="1607710" y="198139"/>
            <a:ext cx="7779150" cy="2768742"/>
          </a:xfrm>
          <a:prstGeom prst="rect">
            <a:avLst/>
          </a:prstGeom>
        </p:spPr>
      </p:pic>
      <p:pic>
        <p:nvPicPr>
          <p:cNvPr id="7" name="Picture 6">
            <a:extLst>
              <a:ext uri="{FF2B5EF4-FFF2-40B4-BE49-F238E27FC236}">
                <a16:creationId xmlns:a16="http://schemas.microsoft.com/office/drawing/2014/main" id="{200A5799-B85B-CEBE-A1DA-61D645EFFC0B}"/>
              </a:ext>
            </a:extLst>
          </p:cNvPr>
          <p:cNvPicPr>
            <a:picLocks noChangeAspect="1"/>
          </p:cNvPicPr>
          <p:nvPr/>
        </p:nvPicPr>
        <p:blipFill>
          <a:blip r:embed="rId3"/>
          <a:stretch>
            <a:fillRect/>
          </a:stretch>
        </p:blipFill>
        <p:spPr>
          <a:xfrm>
            <a:off x="3001082" y="3429000"/>
            <a:ext cx="7741048" cy="2825895"/>
          </a:xfrm>
          <a:prstGeom prst="rect">
            <a:avLst/>
          </a:prstGeom>
        </p:spPr>
      </p:pic>
    </p:spTree>
    <p:extLst>
      <p:ext uri="{BB962C8B-B14F-4D97-AF65-F5344CB8AC3E}">
        <p14:creationId xmlns:p14="http://schemas.microsoft.com/office/powerpoint/2010/main" val="2670357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2CCAD6-B1A2-19EF-76A4-3FC64A3B0982}"/>
              </a:ext>
            </a:extLst>
          </p:cNvPr>
          <p:cNvPicPr>
            <a:picLocks noChangeAspect="1"/>
          </p:cNvPicPr>
          <p:nvPr/>
        </p:nvPicPr>
        <p:blipFill>
          <a:blip r:embed="rId2"/>
          <a:stretch>
            <a:fillRect/>
          </a:stretch>
        </p:blipFill>
        <p:spPr>
          <a:xfrm>
            <a:off x="511373" y="468085"/>
            <a:ext cx="5323370" cy="5421083"/>
          </a:xfrm>
          <a:prstGeom prst="rect">
            <a:avLst/>
          </a:prstGeom>
        </p:spPr>
      </p:pic>
      <p:pic>
        <p:nvPicPr>
          <p:cNvPr id="9" name="Picture 8">
            <a:extLst>
              <a:ext uri="{FF2B5EF4-FFF2-40B4-BE49-F238E27FC236}">
                <a16:creationId xmlns:a16="http://schemas.microsoft.com/office/drawing/2014/main" id="{3AFE8DB0-793D-2639-1AE9-EABEA6D24973}"/>
              </a:ext>
            </a:extLst>
          </p:cNvPr>
          <p:cNvPicPr>
            <a:picLocks noChangeAspect="1"/>
          </p:cNvPicPr>
          <p:nvPr/>
        </p:nvPicPr>
        <p:blipFill>
          <a:blip r:embed="rId3"/>
          <a:stretch>
            <a:fillRect/>
          </a:stretch>
        </p:blipFill>
        <p:spPr>
          <a:xfrm>
            <a:off x="5998029" y="674914"/>
            <a:ext cx="5573485" cy="5105400"/>
          </a:xfrm>
          <a:prstGeom prst="rect">
            <a:avLst/>
          </a:prstGeom>
        </p:spPr>
      </p:pic>
    </p:spTree>
    <p:extLst>
      <p:ext uri="{BB962C8B-B14F-4D97-AF65-F5344CB8AC3E}">
        <p14:creationId xmlns:p14="http://schemas.microsoft.com/office/powerpoint/2010/main" val="3879706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DA4CB8-C495-F1A3-23CD-3A974FB80540}"/>
              </a:ext>
            </a:extLst>
          </p:cNvPr>
          <p:cNvPicPr>
            <a:picLocks noChangeAspect="1"/>
          </p:cNvPicPr>
          <p:nvPr/>
        </p:nvPicPr>
        <p:blipFill>
          <a:blip r:embed="rId2"/>
          <a:stretch>
            <a:fillRect/>
          </a:stretch>
        </p:blipFill>
        <p:spPr>
          <a:xfrm>
            <a:off x="1458686" y="751114"/>
            <a:ext cx="9231085" cy="5029200"/>
          </a:xfrm>
          <a:prstGeom prst="rect">
            <a:avLst/>
          </a:prstGeom>
        </p:spPr>
      </p:pic>
    </p:spTree>
    <p:extLst>
      <p:ext uri="{BB962C8B-B14F-4D97-AF65-F5344CB8AC3E}">
        <p14:creationId xmlns:p14="http://schemas.microsoft.com/office/powerpoint/2010/main" val="550189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438C-8253-F492-B2EE-C4C3DD5F53D5}"/>
              </a:ext>
            </a:extLst>
          </p:cNvPr>
          <p:cNvSpPr>
            <a:spLocks noGrp="1"/>
          </p:cNvSpPr>
          <p:nvPr>
            <p:ph type="title"/>
          </p:nvPr>
        </p:nvSpPr>
        <p:spPr>
          <a:xfrm>
            <a:off x="729342" y="365126"/>
            <a:ext cx="10515600" cy="1213304"/>
          </a:xfrm>
        </p:spPr>
        <p:txBody>
          <a:bodyPr/>
          <a:lstStyle/>
          <a:p>
            <a:r>
              <a:rPr lang="en-IN" b="1" dirty="0">
                <a:solidFill>
                  <a:srgbClr val="002060"/>
                </a:solidFill>
              </a:rPr>
              <a:t>KAFKA: Components</a:t>
            </a:r>
          </a:p>
        </p:txBody>
      </p:sp>
      <p:sp>
        <p:nvSpPr>
          <p:cNvPr id="3" name="Content Placeholder 2">
            <a:extLst>
              <a:ext uri="{FF2B5EF4-FFF2-40B4-BE49-F238E27FC236}">
                <a16:creationId xmlns:a16="http://schemas.microsoft.com/office/drawing/2014/main" id="{59117365-B1A5-F1B2-6ECE-888CFA6479C6}"/>
              </a:ext>
            </a:extLst>
          </p:cNvPr>
          <p:cNvSpPr>
            <a:spLocks noGrp="1"/>
          </p:cNvSpPr>
          <p:nvPr>
            <p:ph idx="1"/>
          </p:nvPr>
        </p:nvSpPr>
        <p:spPr>
          <a:xfrm>
            <a:off x="609600" y="1676400"/>
            <a:ext cx="11038114" cy="4500563"/>
          </a:xfrm>
        </p:spPr>
        <p:txBody>
          <a:bodyPr>
            <a:normAutofit/>
          </a:bodyPr>
          <a:lstStyle/>
          <a:p>
            <a:r>
              <a:rPr lang="en-US" sz="2200" b="1" dirty="0">
                <a:solidFill>
                  <a:srgbClr val="002060"/>
                </a:solidFill>
              </a:rPr>
              <a:t>Producer:</a:t>
            </a:r>
          </a:p>
          <a:p>
            <a:pPr marL="0" indent="0">
              <a:buNone/>
            </a:pPr>
            <a:r>
              <a:rPr lang="en-US" sz="2200" dirty="0">
                <a:solidFill>
                  <a:srgbClr val="002060"/>
                </a:solidFill>
              </a:rPr>
              <a:t>    Producers are applications that publish data to Kafka topics.</a:t>
            </a:r>
          </a:p>
          <a:p>
            <a:pPr marL="0" indent="0">
              <a:buNone/>
            </a:pPr>
            <a:r>
              <a:rPr lang="en-US" sz="2200" dirty="0">
                <a:solidFill>
                  <a:srgbClr val="002060"/>
                </a:solidFill>
              </a:rPr>
              <a:t>    Examples: Web servers, IoT devices, log files, etc.</a:t>
            </a:r>
          </a:p>
          <a:p>
            <a:pPr marL="0" indent="0">
              <a:buNone/>
            </a:pPr>
            <a:r>
              <a:rPr lang="en-US" sz="2200" dirty="0">
                <a:solidFill>
                  <a:srgbClr val="002060"/>
                </a:solidFill>
              </a:rPr>
              <a:t>    Ex, a web server producing website activity logs and sending them to Kafka for processing.</a:t>
            </a:r>
          </a:p>
          <a:p>
            <a:pPr marL="0" indent="0">
              <a:buNone/>
            </a:pPr>
            <a:endParaRPr lang="en-US" sz="2200" dirty="0">
              <a:solidFill>
                <a:srgbClr val="002060"/>
              </a:solidFill>
            </a:endParaRPr>
          </a:p>
          <a:p>
            <a:r>
              <a:rPr lang="en-US" sz="2200" b="1" dirty="0">
                <a:solidFill>
                  <a:srgbClr val="002060"/>
                </a:solidFill>
              </a:rPr>
              <a:t>Topic: </a:t>
            </a:r>
            <a:r>
              <a:rPr lang="en-US" sz="2100" b="1" dirty="0">
                <a:solidFill>
                  <a:srgbClr val="002060"/>
                </a:solidFill>
              </a:rPr>
              <a:t>[like table in database]</a:t>
            </a:r>
          </a:p>
          <a:p>
            <a:pPr marL="0" indent="0">
              <a:buNone/>
            </a:pPr>
            <a:r>
              <a:rPr lang="en-US" sz="2200" dirty="0">
                <a:solidFill>
                  <a:srgbClr val="002060"/>
                </a:solidFill>
              </a:rPr>
              <a:t>    A topic is a category or stream of messages in Kafka. </a:t>
            </a:r>
          </a:p>
          <a:p>
            <a:pPr marL="0" indent="0">
              <a:buNone/>
            </a:pPr>
            <a:r>
              <a:rPr lang="en-US" sz="2200" dirty="0">
                <a:solidFill>
                  <a:srgbClr val="002060"/>
                </a:solidFill>
              </a:rPr>
              <a:t>    Topics are divided into partitions to allow parallel processing and scalability.</a:t>
            </a:r>
          </a:p>
          <a:p>
            <a:pPr marL="0" indent="0">
              <a:buNone/>
            </a:pPr>
            <a:r>
              <a:rPr lang="en-US" sz="2200" dirty="0">
                <a:solidFill>
                  <a:srgbClr val="002060"/>
                </a:solidFill>
              </a:rPr>
              <a:t>    Each message within a topic is identified by its offset.</a:t>
            </a:r>
          </a:p>
          <a:p>
            <a:pPr marL="0" indent="0">
              <a:buNone/>
            </a:pPr>
            <a:r>
              <a:rPr lang="en-US" sz="2200" dirty="0">
                <a:solidFill>
                  <a:srgbClr val="002060"/>
                </a:solidFill>
              </a:rPr>
              <a:t>    Example: "</a:t>
            </a:r>
            <a:r>
              <a:rPr lang="en-US" sz="2200" dirty="0" err="1">
                <a:solidFill>
                  <a:srgbClr val="002060"/>
                </a:solidFill>
              </a:rPr>
              <a:t>WebsiteLogs</a:t>
            </a:r>
            <a:r>
              <a:rPr lang="en-US" sz="2200" dirty="0">
                <a:solidFill>
                  <a:srgbClr val="002060"/>
                </a:solidFill>
              </a:rPr>
              <a:t>", "</a:t>
            </a:r>
            <a:r>
              <a:rPr lang="en-US" sz="2200" dirty="0" err="1">
                <a:solidFill>
                  <a:srgbClr val="002060"/>
                </a:solidFill>
              </a:rPr>
              <a:t>UserActivity</a:t>
            </a:r>
            <a:r>
              <a:rPr lang="en-US" sz="2200" dirty="0">
                <a:solidFill>
                  <a:srgbClr val="002060"/>
                </a:solidFill>
              </a:rPr>
              <a:t>", "</a:t>
            </a:r>
            <a:r>
              <a:rPr lang="en-US" sz="2200" dirty="0" err="1">
                <a:solidFill>
                  <a:srgbClr val="002060"/>
                </a:solidFill>
              </a:rPr>
              <a:t>SensorData</a:t>
            </a:r>
            <a:r>
              <a:rPr lang="en-US" sz="2200" dirty="0">
                <a:solidFill>
                  <a:srgbClr val="002060"/>
                </a:solidFill>
              </a:rPr>
              <a:t>".</a:t>
            </a:r>
            <a:endParaRPr lang="en-IN" sz="2200" dirty="0">
              <a:solidFill>
                <a:srgbClr val="002060"/>
              </a:solidFill>
            </a:endParaRPr>
          </a:p>
        </p:txBody>
      </p:sp>
    </p:spTree>
    <p:extLst>
      <p:ext uri="{BB962C8B-B14F-4D97-AF65-F5344CB8AC3E}">
        <p14:creationId xmlns:p14="http://schemas.microsoft.com/office/powerpoint/2010/main" val="458567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7781</TotalTime>
  <Words>1938</Words>
  <Application>Microsoft Office PowerPoint</Application>
  <PresentationFormat>Widescreen</PresentationFormat>
  <Paragraphs>148</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(Body)</vt:lpstr>
      <vt:lpstr>Calibri Light</vt:lpstr>
      <vt:lpstr>Office Theme</vt:lpstr>
      <vt:lpstr>KAFKA</vt:lpstr>
      <vt:lpstr>AGENDA</vt:lpstr>
      <vt:lpstr>Problem Statement</vt:lpstr>
      <vt:lpstr>Solution</vt:lpstr>
      <vt:lpstr>PowerPoint Presentation</vt:lpstr>
      <vt:lpstr>PowerPoint Presentation</vt:lpstr>
      <vt:lpstr>PowerPoint Presentation</vt:lpstr>
      <vt:lpstr>PowerPoint Presentation</vt:lpstr>
      <vt:lpstr>KAFKA: Components</vt:lpstr>
      <vt:lpstr>PowerPoint Presentation</vt:lpstr>
      <vt:lpstr>PowerPoint Presentation</vt:lpstr>
      <vt:lpstr>PowerPoint Presentation</vt:lpstr>
      <vt:lpstr>PUB/SUB Model</vt:lpstr>
      <vt:lpstr>PowerPoint Presentation</vt:lpstr>
      <vt:lpstr>PowerPoint Presentation</vt:lpstr>
      <vt:lpstr>PowerPoint Presentation</vt:lpstr>
      <vt:lpstr>PowerPoint Presentation</vt:lpstr>
      <vt:lpstr>If consumer is down after reading message at offset 3, then that consumer will start reading from offset 4, whenever it starts.</vt:lpstr>
      <vt:lpstr>PowerPoint Presentation</vt:lpstr>
      <vt:lpstr>Consumer 1 is reading from partition-0, and so on. If consumer 4 is added then it will wait for other partition.</vt:lpstr>
      <vt:lpstr>It’s worth noting consumers are actually consumer groups that have one or more consumer processes inside. In order to avoid two processes reading the same message twice, each partition is tied to only one consumer process per group.*</vt:lpstr>
      <vt:lpstr>PowerPoint Presentation</vt:lpstr>
      <vt:lpstr>PowerPoint Presentation</vt:lpstr>
      <vt:lpstr>PowerPoint Presentation</vt:lpstr>
      <vt:lpstr>We have an example, where we have a broker with three topics, where each topic has 8 partitions. [T1:invoices, T2:orders and T3:reports]</vt:lpstr>
      <vt:lpstr>The producer sends a record to partition 1 in topic 1(invoices) and since the partition is empty the record ends up at offset 0.</vt:lpstr>
      <vt:lpstr>The next record is added to partition 1 will and up at offset 1, and the next record at offset 2, and so on.</vt:lpstr>
      <vt:lpstr>KAFKA Installation (Apache vs Confluent)</vt:lpstr>
      <vt:lpstr>Demo-1: Kafka CLI</vt:lpstr>
      <vt:lpstr>PowerPoint Presentation</vt:lpstr>
      <vt:lpstr>Offset Explorer</vt:lpstr>
      <vt:lpstr>PowerPoint Presentation</vt:lpstr>
      <vt:lpstr>PowerPoint Presentation</vt:lpstr>
      <vt:lpstr>Bulk Push</vt:lpstr>
      <vt:lpstr>Message in all Partitions</vt:lpstr>
      <vt:lpstr>Demo-2: Kraft Mode</vt:lpstr>
      <vt:lpstr>DEMO-3: Kafka setup using Docker</vt:lpstr>
      <vt:lpstr>PowerPoint Presentation</vt:lpstr>
      <vt:lpstr>PowerPoint Presentation</vt:lpstr>
      <vt:lpstr>PowerPoint Presentation</vt:lpstr>
      <vt:lpstr>Docker Desktop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 Verma</dc:creator>
  <cp:lastModifiedBy>Amit Verma</cp:lastModifiedBy>
  <cp:revision>201</cp:revision>
  <dcterms:created xsi:type="dcterms:W3CDTF">2023-12-06T03:37:52Z</dcterms:created>
  <dcterms:modified xsi:type="dcterms:W3CDTF">2024-02-25T11:24:56Z</dcterms:modified>
</cp:coreProperties>
</file>